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9"/>
  </p:notesMasterIdLst>
  <p:sldIdLst>
    <p:sldId id="259" r:id="rId5"/>
    <p:sldId id="290" r:id="rId6"/>
    <p:sldId id="265" r:id="rId7"/>
    <p:sldId id="300" r:id="rId8"/>
    <p:sldId id="301" r:id="rId9"/>
    <p:sldId id="307" r:id="rId10"/>
    <p:sldId id="308" r:id="rId11"/>
    <p:sldId id="302" r:id="rId12"/>
    <p:sldId id="305" r:id="rId13"/>
    <p:sldId id="303" r:id="rId14"/>
    <p:sldId id="304" r:id="rId15"/>
    <p:sldId id="275" r:id="rId16"/>
    <p:sldId id="310" r:id="rId17"/>
    <p:sldId id="268" r:id="rId1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64F"/>
    <a:srgbClr val="DEDD00"/>
    <a:srgbClr val="63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0005C-5175-4EFA-886B-AD5C8F7112DD}" v="15" dt="2026-06-19T05:15:18.4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>
      <p:cViewPr varScale="1">
        <p:scale>
          <a:sx n="40" d="100"/>
          <a:sy n="40" d="100"/>
        </p:scale>
        <p:origin x="84" y="930"/>
      </p:cViewPr>
      <p:guideLst>
        <p:guide orient="horz" pos="289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7A68D-8F6D-D348-A78C-47E95CBC9A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3241F-B7E0-9A4C-B103-A98EB5E4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1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3241F-B7E0-9A4C-B103-A98EB5E4FD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3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231F20"/>
                </a:solidFill>
                <a:latin typeface="Futura PT Heavy"/>
                <a:cs typeface="Futura PT Heavy"/>
              </a:defRPr>
            </a:lvl1pPr>
          </a:lstStyle>
          <a:p>
            <a:pPr marL="12700">
              <a:lnSpc>
                <a:spcPts val="6015"/>
              </a:lnSpc>
            </a:pPr>
            <a:r>
              <a:rPr sz="5100" spc="-155" dirty="0">
                <a:solidFill>
                  <a:srgbClr val="FFFFFF"/>
                </a:solidFill>
              </a:rPr>
              <a:t>Change</a:t>
            </a:r>
            <a:r>
              <a:rPr sz="5100" spc="-275" dirty="0">
                <a:solidFill>
                  <a:srgbClr val="FFFFFF"/>
                </a:solidFill>
              </a:rPr>
              <a:t> </a:t>
            </a:r>
            <a:r>
              <a:rPr sz="5100" spc="-150" dirty="0">
                <a:solidFill>
                  <a:srgbClr val="FFFFFF"/>
                </a:solidFill>
              </a:rPr>
              <a:t>that</a:t>
            </a:r>
            <a:r>
              <a:rPr sz="5100" spc="-260" dirty="0">
                <a:solidFill>
                  <a:srgbClr val="FFFFFF"/>
                </a:solidFill>
              </a:rPr>
              <a:t> </a:t>
            </a:r>
            <a:r>
              <a:rPr sz="5100" spc="-160" dirty="0">
                <a:solidFill>
                  <a:srgbClr val="FFFFFF"/>
                </a:solidFill>
              </a:rPr>
              <a:t>works.</a:t>
            </a:r>
            <a:endParaRPr sz="51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3F37D-94D5-8649-9622-854B5B899587}" type="datetime1">
              <a:rPr lang="en-GB" smtClean="0"/>
              <a:t>25/06/2026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231F20"/>
                </a:solidFill>
                <a:latin typeface="Futura PT Heavy"/>
                <a:cs typeface="Futura PT Heavy"/>
              </a:defRPr>
            </a:lvl1pPr>
          </a:lstStyle>
          <a:p>
            <a:pPr marL="12700">
              <a:lnSpc>
                <a:spcPts val="6015"/>
              </a:lnSpc>
            </a:pPr>
            <a:r>
              <a:rPr sz="5100" spc="-155" dirty="0">
                <a:solidFill>
                  <a:srgbClr val="FFFFFF"/>
                </a:solidFill>
              </a:rPr>
              <a:t>Change</a:t>
            </a:r>
            <a:r>
              <a:rPr sz="5100" spc="-275" dirty="0">
                <a:solidFill>
                  <a:srgbClr val="FFFFFF"/>
                </a:solidFill>
              </a:rPr>
              <a:t> </a:t>
            </a:r>
            <a:r>
              <a:rPr sz="5100" spc="-150" dirty="0">
                <a:solidFill>
                  <a:srgbClr val="FFFFFF"/>
                </a:solidFill>
              </a:rPr>
              <a:t>that</a:t>
            </a:r>
            <a:r>
              <a:rPr sz="5100" spc="-260" dirty="0">
                <a:solidFill>
                  <a:srgbClr val="FFFFFF"/>
                </a:solidFill>
              </a:rPr>
              <a:t> </a:t>
            </a:r>
            <a:r>
              <a:rPr sz="5100" spc="-160" dirty="0">
                <a:solidFill>
                  <a:srgbClr val="FFFFFF"/>
                </a:solidFill>
              </a:rPr>
              <a:t>works.</a:t>
            </a:r>
            <a:endParaRPr sz="51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52BA-D414-6243-AAD2-95F4BC666A05}" type="datetime1">
              <a:rPr lang="en-GB" smtClean="0"/>
              <a:t>25/06/2026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231F20"/>
                </a:solidFill>
                <a:latin typeface="Futura PT Heavy"/>
                <a:cs typeface="Futura PT Heavy"/>
              </a:defRPr>
            </a:lvl1pPr>
          </a:lstStyle>
          <a:p>
            <a:pPr marL="12700">
              <a:lnSpc>
                <a:spcPts val="6015"/>
              </a:lnSpc>
            </a:pPr>
            <a:r>
              <a:rPr sz="5100" spc="-155" dirty="0">
                <a:solidFill>
                  <a:srgbClr val="FFFFFF"/>
                </a:solidFill>
              </a:rPr>
              <a:t>Change</a:t>
            </a:r>
            <a:r>
              <a:rPr sz="5100" spc="-275" dirty="0">
                <a:solidFill>
                  <a:srgbClr val="FFFFFF"/>
                </a:solidFill>
              </a:rPr>
              <a:t> </a:t>
            </a:r>
            <a:r>
              <a:rPr sz="5100" spc="-150" dirty="0">
                <a:solidFill>
                  <a:srgbClr val="FFFFFF"/>
                </a:solidFill>
              </a:rPr>
              <a:t>that</a:t>
            </a:r>
            <a:r>
              <a:rPr sz="5100" spc="-260" dirty="0">
                <a:solidFill>
                  <a:srgbClr val="FFFFFF"/>
                </a:solidFill>
              </a:rPr>
              <a:t> </a:t>
            </a:r>
            <a:r>
              <a:rPr sz="5100" spc="-160" dirty="0">
                <a:solidFill>
                  <a:srgbClr val="FFFFFF"/>
                </a:solidFill>
              </a:rPr>
              <a:t>works.</a:t>
            </a:r>
            <a:endParaRPr sz="51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A26CA-200B-C14D-9A44-A288A7C881C0}" type="datetime1">
              <a:rPr lang="en-GB" smtClean="0"/>
              <a:t>25/06/2026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231F20"/>
                </a:solidFill>
                <a:latin typeface="Futura PT Heavy"/>
                <a:cs typeface="Futura PT Heavy"/>
              </a:defRPr>
            </a:lvl1pPr>
          </a:lstStyle>
          <a:p>
            <a:pPr marL="12700">
              <a:lnSpc>
                <a:spcPts val="6015"/>
              </a:lnSpc>
            </a:pPr>
            <a:r>
              <a:rPr sz="5100" spc="-155" dirty="0">
                <a:solidFill>
                  <a:srgbClr val="FFFFFF"/>
                </a:solidFill>
              </a:rPr>
              <a:t>Change</a:t>
            </a:r>
            <a:r>
              <a:rPr sz="5100" spc="-275" dirty="0">
                <a:solidFill>
                  <a:srgbClr val="FFFFFF"/>
                </a:solidFill>
              </a:rPr>
              <a:t> </a:t>
            </a:r>
            <a:r>
              <a:rPr sz="5100" spc="-150" dirty="0">
                <a:solidFill>
                  <a:srgbClr val="FFFFFF"/>
                </a:solidFill>
              </a:rPr>
              <a:t>that</a:t>
            </a:r>
            <a:r>
              <a:rPr sz="5100" spc="-260" dirty="0">
                <a:solidFill>
                  <a:srgbClr val="FFFFFF"/>
                </a:solidFill>
              </a:rPr>
              <a:t> </a:t>
            </a:r>
            <a:r>
              <a:rPr sz="5100" spc="-160" dirty="0">
                <a:solidFill>
                  <a:srgbClr val="FFFFFF"/>
                </a:solidFill>
              </a:rPr>
              <a:t>works.</a:t>
            </a:r>
            <a:endParaRPr sz="51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9AD3-6C8E-9C41-AA68-9630F35DCED3}" type="datetime1">
              <a:rPr lang="en-GB" smtClean="0"/>
              <a:t>25/06/2026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231F20"/>
                </a:solidFill>
                <a:latin typeface="Futura PT Heavy"/>
                <a:cs typeface="Futura PT Heavy"/>
              </a:defRPr>
            </a:lvl1pPr>
          </a:lstStyle>
          <a:p>
            <a:pPr marL="12700">
              <a:lnSpc>
                <a:spcPts val="6015"/>
              </a:lnSpc>
            </a:pPr>
            <a:r>
              <a:rPr sz="5100" spc="-155" dirty="0">
                <a:solidFill>
                  <a:srgbClr val="FFFFFF"/>
                </a:solidFill>
              </a:rPr>
              <a:t>Change</a:t>
            </a:r>
            <a:r>
              <a:rPr sz="5100" spc="-275" dirty="0">
                <a:solidFill>
                  <a:srgbClr val="FFFFFF"/>
                </a:solidFill>
              </a:rPr>
              <a:t> </a:t>
            </a:r>
            <a:r>
              <a:rPr sz="5100" spc="-150" dirty="0">
                <a:solidFill>
                  <a:srgbClr val="FFFFFF"/>
                </a:solidFill>
              </a:rPr>
              <a:t>that</a:t>
            </a:r>
            <a:r>
              <a:rPr sz="5100" spc="-260" dirty="0">
                <a:solidFill>
                  <a:srgbClr val="FFFFFF"/>
                </a:solidFill>
              </a:rPr>
              <a:t> </a:t>
            </a:r>
            <a:r>
              <a:rPr sz="5100" spc="-160" dirty="0">
                <a:solidFill>
                  <a:srgbClr val="FFFFFF"/>
                </a:solidFill>
              </a:rPr>
              <a:t>works.</a:t>
            </a:r>
            <a:endParaRPr sz="51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09EF-39C7-F549-8265-E5E99EF25260}" type="datetime1">
              <a:rPr lang="en-GB" smtClean="0"/>
              <a:t>25/06/2026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363241" y="10137553"/>
            <a:ext cx="6435445" cy="815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231F20"/>
                </a:solidFill>
                <a:latin typeface="Futura PT Heavy"/>
                <a:cs typeface="Futura PT Heavy"/>
              </a:defRPr>
            </a:lvl1pPr>
          </a:lstStyle>
          <a:p>
            <a:pPr marL="12700">
              <a:lnSpc>
                <a:spcPts val="6015"/>
              </a:lnSpc>
            </a:pPr>
            <a:r>
              <a:rPr sz="5100" spc="-155" dirty="0">
                <a:solidFill>
                  <a:srgbClr val="FFFFFF"/>
                </a:solidFill>
              </a:rPr>
              <a:t>Change</a:t>
            </a:r>
            <a:r>
              <a:rPr sz="5100" spc="-275" dirty="0">
                <a:solidFill>
                  <a:srgbClr val="FFFFFF"/>
                </a:solidFill>
              </a:rPr>
              <a:t> </a:t>
            </a:r>
            <a:r>
              <a:rPr sz="5100" spc="-150" dirty="0">
                <a:solidFill>
                  <a:srgbClr val="FFFFFF"/>
                </a:solidFill>
              </a:rPr>
              <a:t>that</a:t>
            </a:r>
            <a:r>
              <a:rPr sz="5100" spc="-260" dirty="0">
                <a:solidFill>
                  <a:srgbClr val="FFFFFF"/>
                </a:solidFill>
              </a:rPr>
              <a:t> </a:t>
            </a:r>
            <a:r>
              <a:rPr sz="5100" spc="-160" dirty="0">
                <a:solidFill>
                  <a:srgbClr val="FFFFFF"/>
                </a:solidFill>
              </a:rPr>
              <a:t>works.</a:t>
            </a:r>
            <a:endParaRPr sz="51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58BD-0D57-1148-B11D-45514C9EDDF5}" type="datetime1">
              <a:rPr lang="en-GB" smtClean="0"/>
              <a:t>25/06/2026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@workingrite.co.u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aureen@workingrite.co.uk" TargetMode="External"/><Relationship Id="rId4" Type="http://schemas.openxmlformats.org/officeDocument/2006/relationships/hyperlink" Target="mailto:tracey@workingrite.co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working on a car&#10;&#10;Description automatically generated">
            <a:extLst>
              <a:ext uri="{FF2B5EF4-FFF2-40B4-BE49-F238E27FC236}">
                <a16:creationId xmlns:a16="http://schemas.microsoft.com/office/drawing/2014/main" id="{7ACEFA6C-0E2D-6080-E8E1-D85D3DFC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B721D8-72D1-85BC-FDE5-4411C42BB323}"/>
              </a:ext>
            </a:extLst>
          </p:cNvPr>
          <p:cNvSpPr txBox="1"/>
          <p:nvPr/>
        </p:nvSpPr>
        <p:spPr>
          <a:xfrm>
            <a:off x="10433050" y="1158875"/>
            <a:ext cx="9491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latin typeface="Tenorite" pitchFamily="2" charset="0"/>
              </a:rPr>
              <a:t>Working Rite Glasgow</a:t>
            </a:r>
          </a:p>
          <a:p>
            <a:endParaRPr lang="en-US" sz="7000" b="1" dirty="0">
              <a:latin typeface="Tenorit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E82E5C-5051-E0C8-5625-248FF095CBA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6015"/>
              </a:lnSpc>
            </a:pPr>
            <a:r>
              <a:rPr lang="en-GB" sz="5100" spc="-155">
                <a:solidFill>
                  <a:srgbClr val="FFFFFF"/>
                </a:solidFill>
              </a:rPr>
              <a:t>Change</a:t>
            </a:r>
            <a:r>
              <a:rPr lang="en-GB" sz="5100" spc="-275">
                <a:solidFill>
                  <a:srgbClr val="FFFFFF"/>
                </a:solidFill>
              </a:rPr>
              <a:t> </a:t>
            </a:r>
            <a:r>
              <a:rPr lang="en-GB" sz="5100" spc="-150">
                <a:solidFill>
                  <a:srgbClr val="FFFFFF"/>
                </a:solidFill>
              </a:rPr>
              <a:t>that</a:t>
            </a:r>
            <a:r>
              <a:rPr lang="en-GB" sz="5100" spc="-260">
                <a:solidFill>
                  <a:srgbClr val="FFFFFF"/>
                </a:solidFill>
              </a:rPr>
              <a:t> </a:t>
            </a:r>
            <a:r>
              <a:rPr lang="en-GB" sz="5100" spc="-160">
                <a:solidFill>
                  <a:srgbClr val="FFFFFF"/>
                </a:solidFill>
              </a:rPr>
              <a:t>works.</a:t>
            </a:r>
            <a:endParaRPr lang="en-GB" sz="5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CE403-6700-C02C-900D-318F9A7C73A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4DDDEA-8074-C21A-C716-E85ED70E41DC}"/>
              </a:ext>
            </a:extLst>
          </p:cNvPr>
          <p:cNvGrpSpPr/>
          <p:nvPr/>
        </p:nvGrpSpPr>
        <p:grpSpPr>
          <a:xfrm>
            <a:off x="0" y="635"/>
            <a:ext cx="22542879" cy="11308080"/>
            <a:chOff x="0" y="0"/>
            <a:chExt cx="22542879" cy="113085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7CFF8F-0E7E-0D55-B131-3A944FFF82D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104100" cy="113085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76CB5D-5209-951A-CFC8-11963551A3AB}"/>
                </a:ext>
              </a:extLst>
            </p:cNvPr>
            <p:cNvSpPr/>
            <p:nvPr/>
          </p:nvSpPr>
          <p:spPr>
            <a:xfrm>
              <a:off x="1304544" y="1006787"/>
              <a:ext cx="9933323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Positive Outcomes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898EBA-8BA4-9B54-A182-95942C43E882}"/>
                </a:ext>
              </a:extLst>
            </p:cNvPr>
            <p:cNvSpPr/>
            <p:nvPr/>
          </p:nvSpPr>
          <p:spPr>
            <a:xfrm>
              <a:off x="8776970" y="1006787"/>
              <a:ext cx="730287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–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E3FB4B-0A1A-DE5B-63A5-5512131D818E}"/>
                </a:ext>
              </a:extLst>
            </p:cNvPr>
            <p:cNvSpPr/>
            <p:nvPr/>
          </p:nvSpPr>
          <p:spPr>
            <a:xfrm>
              <a:off x="9586214" y="1006787"/>
              <a:ext cx="6681299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NW Glasgow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B09E70-061B-C60B-B9B7-7C64488F81E5}"/>
                </a:ext>
              </a:extLst>
            </p:cNvPr>
            <p:cNvSpPr/>
            <p:nvPr/>
          </p:nvSpPr>
          <p:spPr>
            <a:xfrm>
              <a:off x="2101342" y="3290895"/>
              <a:ext cx="2385178" cy="1381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9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508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265068-FC40-7EC5-1743-10F07A9BFA80}"/>
                </a:ext>
              </a:extLst>
            </p:cNvPr>
            <p:cNvSpPr/>
            <p:nvPr/>
          </p:nvSpPr>
          <p:spPr>
            <a:xfrm>
              <a:off x="3894709" y="3290895"/>
              <a:ext cx="18648170" cy="1381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9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 into employment, MA or FE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D296D7-C61B-9599-03F7-705726E65305}"/>
                </a:ext>
              </a:extLst>
            </p:cNvPr>
            <p:cNvSpPr/>
            <p:nvPr/>
          </p:nvSpPr>
          <p:spPr>
            <a:xfrm>
              <a:off x="2101342" y="5576948"/>
              <a:ext cx="1590543" cy="13817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9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75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C15E28-9875-276F-55C3-56211039F8DF}"/>
                </a:ext>
              </a:extLst>
            </p:cNvPr>
            <p:cNvSpPr/>
            <p:nvPr/>
          </p:nvSpPr>
          <p:spPr>
            <a:xfrm>
              <a:off x="3297239" y="5576948"/>
              <a:ext cx="15841563" cy="13817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9000" b="1" kern="100" dirty="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% </a:t>
              </a:r>
              <a:r>
                <a:rPr lang="en-GB" sz="9000" b="1" kern="100" dirty="0">
                  <a:solidFill>
                    <a:srgbClr val="000000"/>
                  </a:solidFill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</a:t>
              </a:r>
              <a:r>
                <a:rPr lang="en-GB" sz="9000" b="1" kern="100" dirty="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ositive outcome</a:t>
              </a:r>
              <a:r>
                <a:rPr lang="en-GB" sz="9000" b="1" kern="100" dirty="0">
                  <a:solidFill>
                    <a:srgbClr val="000000"/>
                  </a:solidFill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s</a:t>
              </a:r>
              <a:r>
                <a:rPr lang="en-GB" sz="9000" b="1" kern="100" dirty="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 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9270EE-32D0-63C0-8C0C-BA472BEBBD76}"/>
                </a:ext>
              </a:extLst>
            </p:cNvPr>
            <p:cNvSpPr/>
            <p:nvPr/>
          </p:nvSpPr>
          <p:spPr>
            <a:xfrm>
              <a:off x="16700881" y="8684427"/>
              <a:ext cx="1379627" cy="613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22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07B76-3875-262E-9D49-15E1BCF2E01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6015"/>
              </a:lnSpc>
            </a:pPr>
            <a:r>
              <a:rPr lang="en-GB" sz="5100" spc="-155">
                <a:solidFill>
                  <a:srgbClr val="FFFFFF"/>
                </a:solidFill>
              </a:rPr>
              <a:t>Change</a:t>
            </a:r>
            <a:r>
              <a:rPr lang="en-GB" sz="5100" spc="-275">
                <a:solidFill>
                  <a:srgbClr val="FFFFFF"/>
                </a:solidFill>
              </a:rPr>
              <a:t> </a:t>
            </a:r>
            <a:r>
              <a:rPr lang="en-GB" sz="5100" spc="-150">
                <a:solidFill>
                  <a:srgbClr val="FFFFFF"/>
                </a:solidFill>
              </a:rPr>
              <a:t>that</a:t>
            </a:r>
            <a:r>
              <a:rPr lang="en-GB" sz="5100" spc="-260">
                <a:solidFill>
                  <a:srgbClr val="FFFFFF"/>
                </a:solidFill>
              </a:rPr>
              <a:t> </a:t>
            </a:r>
            <a:r>
              <a:rPr lang="en-GB" sz="5100" spc="-160">
                <a:solidFill>
                  <a:srgbClr val="FFFFFF"/>
                </a:solidFill>
              </a:rPr>
              <a:t>works.</a:t>
            </a:r>
            <a:endParaRPr lang="en-GB" sz="5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2F705-7A53-FA52-A703-763A527AA8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FCEEB6-0B12-B57F-2982-ADA4C5527374}"/>
              </a:ext>
            </a:extLst>
          </p:cNvPr>
          <p:cNvGrpSpPr/>
          <p:nvPr/>
        </p:nvGrpSpPr>
        <p:grpSpPr>
          <a:xfrm>
            <a:off x="0" y="635"/>
            <a:ext cx="22542879" cy="11308080"/>
            <a:chOff x="0" y="0"/>
            <a:chExt cx="22542879" cy="113085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2F0A5D-DDEB-A81E-57CF-E9E258ACBE1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104100" cy="113085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6B636E-9F3B-586B-97A0-24B74989732E}"/>
                </a:ext>
              </a:extLst>
            </p:cNvPr>
            <p:cNvSpPr/>
            <p:nvPr/>
          </p:nvSpPr>
          <p:spPr>
            <a:xfrm>
              <a:off x="1304544" y="1006787"/>
              <a:ext cx="9933323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Positive Outcomes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7CA8C6-3046-DBD4-2131-AB9123662F4D}"/>
                </a:ext>
              </a:extLst>
            </p:cNvPr>
            <p:cNvSpPr/>
            <p:nvPr/>
          </p:nvSpPr>
          <p:spPr>
            <a:xfrm>
              <a:off x="8776970" y="1006787"/>
              <a:ext cx="730287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–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90CFC9-F3E1-AEE4-A9E0-B006D5583DAD}"/>
                </a:ext>
              </a:extLst>
            </p:cNvPr>
            <p:cNvSpPr/>
            <p:nvPr/>
          </p:nvSpPr>
          <p:spPr>
            <a:xfrm>
              <a:off x="9586214" y="1006787"/>
              <a:ext cx="7744826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South Glasgow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D48931-7350-3F20-059E-A40ECEE5888A}"/>
                </a:ext>
              </a:extLst>
            </p:cNvPr>
            <p:cNvSpPr/>
            <p:nvPr/>
          </p:nvSpPr>
          <p:spPr>
            <a:xfrm>
              <a:off x="2101342" y="3290895"/>
              <a:ext cx="2385178" cy="1381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3BFBA3-D764-3DC5-D0E5-4EAC47383680}"/>
                </a:ext>
              </a:extLst>
            </p:cNvPr>
            <p:cNvSpPr/>
            <p:nvPr/>
          </p:nvSpPr>
          <p:spPr>
            <a:xfrm>
              <a:off x="1822450" y="3290895"/>
              <a:ext cx="20720429" cy="1381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9000" b="1" kern="100" dirty="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 374 into employment, MA or FE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CD551B-FE63-3AF7-6DBA-34F0692BBF18}"/>
                </a:ext>
              </a:extLst>
            </p:cNvPr>
            <p:cNvSpPr/>
            <p:nvPr/>
          </p:nvSpPr>
          <p:spPr>
            <a:xfrm>
              <a:off x="2101342" y="5576948"/>
              <a:ext cx="1590543" cy="13817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9000" b="1" kern="100" dirty="0">
                  <a:solidFill>
                    <a:srgbClr val="FFFFFF"/>
                  </a:solidFill>
                  <a:latin typeface="Tenorite" panose="00000500000000000000" pitchFamily="2" charset="0"/>
                  <a:ea typeface="Calibri" panose="020F0502020204030204" pitchFamily="34" charset="0"/>
                </a:rPr>
                <a:t>70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7FB358-8982-CC62-796C-A6E538EA9A93}"/>
                </a:ext>
              </a:extLst>
            </p:cNvPr>
            <p:cNvSpPr/>
            <p:nvPr/>
          </p:nvSpPr>
          <p:spPr>
            <a:xfrm>
              <a:off x="3297239" y="5576948"/>
              <a:ext cx="13572835" cy="13817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9000" b="1" kern="100" dirty="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% Positive Outcomes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B442D8-8DC3-AEBE-9596-47579F02A184}"/>
                </a:ext>
              </a:extLst>
            </p:cNvPr>
            <p:cNvSpPr/>
            <p:nvPr/>
          </p:nvSpPr>
          <p:spPr>
            <a:xfrm>
              <a:off x="2213483" y="8647597"/>
              <a:ext cx="2876698" cy="613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9EDC17-1468-27DB-0984-A81A685EE220}"/>
                </a:ext>
              </a:extLst>
            </p:cNvPr>
            <p:cNvSpPr/>
            <p:nvPr/>
          </p:nvSpPr>
          <p:spPr>
            <a:xfrm>
              <a:off x="16700881" y="8684427"/>
              <a:ext cx="1379627" cy="613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7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squares with different shades of blue green and black&#10;&#10;Description automatically generated">
            <a:extLst>
              <a:ext uri="{FF2B5EF4-FFF2-40B4-BE49-F238E27FC236}">
                <a16:creationId xmlns:a16="http://schemas.microsoft.com/office/drawing/2014/main" id="{F6CAC127-EB29-B349-A586-21332EFA9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5F778DD-A72E-D918-8D4B-2556173D62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6F15528-21DE-4FAA-801E-634DDDAF4B2B}" type="slidenum">
              <a:rPr lang="en-GB" b="1" smtClean="0">
                <a:solidFill>
                  <a:schemeClr val="tx1"/>
                </a:solidFill>
                <a:latin typeface="Tenorite" pitchFamily="2" charset="0"/>
              </a:rPr>
              <a:t>12</a:t>
            </a:fld>
            <a:endParaRPr lang="en-GB" b="1">
              <a:solidFill>
                <a:schemeClr val="tx1"/>
              </a:solidFill>
              <a:latin typeface="Tenorite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174C8C-953C-CF8E-FA6D-1CE11910F0A9}"/>
              </a:ext>
            </a:extLst>
          </p:cNvPr>
          <p:cNvSpPr txBox="1"/>
          <p:nvPr/>
        </p:nvSpPr>
        <p:spPr>
          <a:xfrm>
            <a:off x="1659281" y="2759075"/>
            <a:ext cx="244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enorite" pitchFamily="2" charset="0"/>
              </a:rPr>
              <a:t>Partnerships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6C70C0-D2C5-B08F-A380-C4ECBEB31FB6}"/>
              </a:ext>
            </a:extLst>
          </p:cNvPr>
          <p:cNvSpPr txBox="1"/>
          <p:nvPr/>
        </p:nvSpPr>
        <p:spPr>
          <a:xfrm>
            <a:off x="1248264" y="5310168"/>
            <a:ext cx="2965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Delivery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Training delivery hub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ED5525-9B19-3D42-6DC8-8F323DCE2375}"/>
              </a:ext>
            </a:extLst>
          </p:cNvPr>
          <p:cNvSpPr txBox="1"/>
          <p:nvPr/>
        </p:nvSpPr>
        <p:spPr>
          <a:xfrm>
            <a:off x="5254131" y="2759075"/>
            <a:ext cx="244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enorite" pitchFamily="2" charset="0"/>
              </a:rPr>
              <a:t>Funding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0CE755-DB1A-29AD-E93A-120020B00F88}"/>
              </a:ext>
            </a:extLst>
          </p:cNvPr>
          <p:cNvSpPr txBox="1"/>
          <p:nvPr/>
        </p:nvSpPr>
        <p:spPr>
          <a:xfrm>
            <a:off x="4843114" y="5310168"/>
            <a:ext cx="2965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Joint funding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Provide direct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Community Benefits -subcontractors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C0B8FC-4A39-53DC-A2E2-494FFEA8CD5C}"/>
              </a:ext>
            </a:extLst>
          </p:cNvPr>
          <p:cNvSpPr txBox="1"/>
          <p:nvPr/>
        </p:nvSpPr>
        <p:spPr>
          <a:xfrm>
            <a:off x="8908815" y="2759075"/>
            <a:ext cx="2449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enorite" pitchFamily="2" charset="0"/>
              </a:rPr>
              <a:t>Young People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43619-4F0F-F522-5EED-B51774C2C343}"/>
              </a:ext>
            </a:extLst>
          </p:cNvPr>
          <p:cNvSpPr txBox="1"/>
          <p:nvPr/>
        </p:nvSpPr>
        <p:spPr>
          <a:xfrm>
            <a:off x="8497798" y="5310168"/>
            <a:ext cx="2965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Referral young tenants </a:t>
            </a:r>
            <a:r>
              <a:rPr lang="en-US" sz="2800">
                <a:solidFill>
                  <a:schemeClr val="tx1"/>
                </a:solidFill>
                <a:latin typeface="Tenorite" pitchFamily="2" charset="0"/>
              </a:rPr>
              <a:t>&amp; residents</a:t>
            </a: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118352-3E05-29D5-BD01-DD0C6BB3FF58}"/>
              </a:ext>
            </a:extLst>
          </p:cNvPr>
          <p:cNvSpPr txBox="1"/>
          <p:nvPr/>
        </p:nvSpPr>
        <p:spPr>
          <a:xfrm>
            <a:off x="12497238" y="2759075"/>
            <a:ext cx="244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enorite" pitchFamily="2" charset="0"/>
              </a:rPr>
              <a:t>Employers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8FBC95-117F-E177-5802-C126F99226BC}"/>
              </a:ext>
            </a:extLst>
          </p:cNvPr>
          <p:cNvSpPr txBox="1"/>
          <p:nvPr/>
        </p:nvSpPr>
        <p:spPr>
          <a:xfrm>
            <a:off x="11880850" y="5310168"/>
            <a:ext cx="31708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Placement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Site visits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Apprenticeships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Employment opportunities</a:t>
            </a:r>
          </a:p>
          <a:p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0C20A9-0D8D-1977-7FE0-9FB67B31F8A2}"/>
              </a:ext>
            </a:extLst>
          </p:cNvPr>
          <p:cNvSpPr txBox="1"/>
          <p:nvPr/>
        </p:nvSpPr>
        <p:spPr>
          <a:xfrm>
            <a:off x="16112165" y="2759075"/>
            <a:ext cx="244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enorite" pitchFamily="2" charset="0"/>
              </a:rPr>
              <a:t>Volunteering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E6A7D5-6F85-B137-5F98-409FFE4BE757}"/>
              </a:ext>
            </a:extLst>
          </p:cNvPr>
          <p:cNvSpPr txBox="1"/>
          <p:nvPr/>
        </p:nvSpPr>
        <p:spPr>
          <a:xfrm>
            <a:off x="15701148" y="5310168"/>
            <a:ext cx="29654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Mentoring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Trustees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enorite" pitchFamily="2" charset="0"/>
              </a:rPr>
              <a:t>Youth Committee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3863D5-097B-04AC-BC90-AF7BCF733522}"/>
              </a:ext>
            </a:extLst>
          </p:cNvPr>
          <p:cNvSpPr txBox="1"/>
          <p:nvPr/>
        </p:nvSpPr>
        <p:spPr>
          <a:xfrm>
            <a:off x="1212850" y="701675"/>
            <a:ext cx="1661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atin typeface="Tenorite  "/>
              </a:rPr>
              <a:t>How do you get </a:t>
            </a:r>
            <a:r>
              <a:rPr lang="en-GB" sz="7000" b="1" dirty="0">
                <a:latin typeface="Tenorite  "/>
              </a:rPr>
              <a:t>involved</a:t>
            </a:r>
            <a:endParaRPr lang="en-GB" sz="7000" dirty="0">
              <a:latin typeface="Tenorite  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493B5-1DC0-D63C-A50C-D9036BE3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5CE0C7-9C73-08D5-6023-BBD2819F8F8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6015"/>
              </a:lnSpc>
            </a:pPr>
            <a:r>
              <a:rPr lang="en-GB" sz="5100" spc="-155">
                <a:solidFill>
                  <a:srgbClr val="FFFFFF"/>
                </a:solidFill>
              </a:rPr>
              <a:t>Change</a:t>
            </a:r>
            <a:r>
              <a:rPr lang="en-GB" sz="5100" spc="-275">
                <a:solidFill>
                  <a:srgbClr val="FFFFFF"/>
                </a:solidFill>
              </a:rPr>
              <a:t> </a:t>
            </a:r>
            <a:r>
              <a:rPr lang="en-GB" sz="5100" spc="-150">
                <a:solidFill>
                  <a:srgbClr val="FFFFFF"/>
                </a:solidFill>
              </a:rPr>
              <a:t>that</a:t>
            </a:r>
            <a:r>
              <a:rPr lang="en-GB" sz="5100" spc="-260">
                <a:solidFill>
                  <a:srgbClr val="FFFFFF"/>
                </a:solidFill>
              </a:rPr>
              <a:t> </a:t>
            </a:r>
            <a:r>
              <a:rPr lang="en-GB" sz="5100" spc="-160">
                <a:solidFill>
                  <a:srgbClr val="FFFFFF"/>
                </a:solidFill>
              </a:rPr>
              <a:t>works.</a:t>
            </a:r>
            <a:endParaRPr lang="en-GB" sz="5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88926-8760-09DC-48AC-68B279F1B6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391B5E-B98A-021E-38D7-634BF6F905CE}"/>
              </a:ext>
            </a:extLst>
          </p:cNvPr>
          <p:cNvGrpSpPr/>
          <p:nvPr/>
        </p:nvGrpSpPr>
        <p:grpSpPr>
          <a:xfrm>
            <a:off x="0" y="1103"/>
            <a:ext cx="20104100" cy="11308080"/>
            <a:chOff x="0" y="467"/>
            <a:chExt cx="20104100" cy="113085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E75639-C2F8-1997-C768-F14D6DD37AC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467"/>
              <a:ext cx="20104100" cy="113085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48719F-1EF1-0269-4F49-072A6FBD34E6}"/>
                </a:ext>
              </a:extLst>
            </p:cNvPr>
            <p:cNvSpPr/>
            <p:nvPr/>
          </p:nvSpPr>
          <p:spPr>
            <a:xfrm>
              <a:off x="770556" y="3040396"/>
              <a:ext cx="4681116" cy="10741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D72ADA-E1B0-6EFD-BB4D-953E578454A7}"/>
                </a:ext>
              </a:extLst>
            </p:cNvPr>
            <p:cNvSpPr/>
            <p:nvPr/>
          </p:nvSpPr>
          <p:spPr>
            <a:xfrm>
              <a:off x="4218686" y="3092940"/>
              <a:ext cx="6107910" cy="10741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6B2917-DFD3-E30D-3CE3-54209D19A2A9}"/>
                </a:ext>
              </a:extLst>
            </p:cNvPr>
            <p:cNvSpPr/>
            <p:nvPr/>
          </p:nvSpPr>
          <p:spPr>
            <a:xfrm>
              <a:off x="701040" y="4160324"/>
              <a:ext cx="445499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A16B52-6246-FA80-A7DD-6B39278E1A39}"/>
                </a:ext>
              </a:extLst>
            </p:cNvPr>
            <p:cNvSpPr/>
            <p:nvPr/>
          </p:nvSpPr>
          <p:spPr>
            <a:xfrm>
              <a:off x="1036002" y="4160324"/>
              <a:ext cx="8034341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344E1B-E217-0D51-89C6-1888A11094EC}"/>
                </a:ext>
              </a:extLst>
            </p:cNvPr>
            <p:cNvSpPr/>
            <p:nvPr/>
          </p:nvSpPr>
          <p:spPr>
            <a:xfrm>
              <a:off x="7076859" y="4160324"/>
              <a:ext cx="462043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A0EC69-DDE8-3F89-38EF-777DA8E3AC50}"/>
                </a:ext>
              </a:extLst>
            </p:cNvPr>
            <p:cNvSpPr/>
            <p:nvPr/>
          </p:nvSpPr>
          <p:spPr>
            <a:xfrm>
              <a:off x="701040" y="6137688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E151D5-79C6-DB0B-2A2F-D05F20D226B3}"/>
                </a:ext>
              </a:extLst>
            </p:cNvPr>
            <p:cNvSpPr/>
            <p:nvPr/>
          </p:nvSpPr>
          <p:spPr>
            <a:xfrm>
              <a:off x="1272540" y="6168049"/>
              <a:ext cx="318024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D637B0-CE8F-DB33-2FAE-E7E802DD1291}"/>
                </a:ext>
              </a:extLst>
            </p:cNvPr>
            <p:cNvSpPr/>
            <p:nvPr/>
          </p:nvSpPr>
          <p:spPr>
            <a:xfrm>
              <a:off x="1728216" y="6168049"/>
              <a:ext cx="318024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5D6779-102F-7451-FC7B-63BBBA1551A2}"/>
                </a:ext>
              </a:extLst>
            </p:cNvPr>
            <p:cNvSpPr/>
            <p:nvPr/>
          </p:nvSpPr>
          <p:spPr>
            <a:xfrm>
              <a:off x="1967332" y="6168049"/>
              <a:ext cx="9416666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1A907B-D540-3875-12BD-05DBCDD2248C}"/>
                </a:ext>
              </a:extLst>
            </p:cNvPr>
            <p:cNvSpPr/>
            <p:nvPr/>
          </p:nvSpPr>
          <p:spPr>
            <a:xfrm>
              <a:off x="701040" y="6686329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E7A563-74DA-FB01-5CC1-D23BD0277FEC}"/>
                </a:ext>
              </a:extLst>
            </p:cNvPr>
            <p:cNvSpPr/>
            <p:nvPr/>
          </p:nvSpPr>
          <p:spPr>
            <a:xfrm>
              <a:off x="1272540" y="6716689"/>
              <a:ext cx="2451155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3D08D2-11F7-A762-9205-B05684D241DD}"/>
                </a:ext>
              </a:extLst>
            </p:cNvPr>
            <p:cNvSpPr/>
            <p:nvPr/>
          </p:nvSpPr>
          <p:spPr>
            <a:xfrm>
              <a:off x="701040" y="7234969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E50303-8F54-AD5E-9C77-8C229CC284FB}"/>
                </a:ext>
              </a:extLst>
            </p:cNvPr>
            <p:cNvSpPr/>
            <p:nvPr/>
          </p:nvSpPr>
          <p:spPr>
            <a:xfrm>
              <a:off x="1272540" y="7265330"/>
              <a:ext cx="4401254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C39736-93E9-284D-D2E3-A4D339CB2BBC}"/>
                </a:ext>
              </a:extLst>
            </p:cNvPr>
            <p:cNvSpPr/>
            <p:nvPr/>
          </p:nvSpPr>
          <p:spPr>
            <a:xfrm>
              <a:off x="701040" y="7783386"/>
              <a:ext cx="212969" cy="571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FE5998-AF76-3E88-447C-F46FBA1E4C58}"/>
                </a:ext>
              </a:extLst>
            </p:cNvPr>
            <p:cNvSpPr/>
            <p:nvPr/>
          </p:nvSpPr>
          <p:spPr>
            <a:xfrm>
              <a:off x="1272540" y="7813767"/>
              <a:ext cx="9217276" cy="552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2A3227-3D33-F5D8-18FB-421A2CBA905A}"/>
                </a:ext>
              </a:extLst>
            </p:cNvPr>
            <p:cNvSpPr/>
            <p:nvPr/>
          </p:nvSpPr>
          <p:spPr>
            <a:xfrm>
              <a:off x="701040" y="8332502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E1BF38E-6529-6294-C363-886A35967181}"/>
                </a:ext>
              </a:extLst>
            </p:cNvPr>
            <p:cNvSpPr/>
            <p:nvPr/>
          </p:nvSpPr>
          <p:spPr>
            <a:xfrm>
              <a:off x="1272540" y="8362863"/>
              <a:ext cx="7522508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5F6520-5B15-9902-F221-A263FBCE5F00}"/>
                </a:ext>
              </a:extLst>
            </p:cNvPr>
            <p:cNvSpPr/>
            <p:nvPr/>
          </p:nvSpPr>
          <p:spPr>
            <a:xfrm>
              <a:off x="701040" y="8881142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060186-B538-2815-D5D8-85961ABB07FA}"/>
                </a:ext>
              </a:extLst>
            </p:cNvPr>
            <p:cNvSpPr/>
            <p:nvPr/>
          </p:nvSpPr>
          <p:spPr>
            <a:xfrm>
              <a:off x="1272540" y="8911503"/>
              <a:ext cx="5441672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31E3D5-0700-0834-8EEE-6E8BD25173A1}"/>
                </a:ext>
              </a:extLst>
            </p:cNvPr>
            <p:cNvSpPr/>
            <p:nvPr/>
          </p:nvSpPr>
          <p:spPr>
            <a:xfrm>
              <a:off x="701040" y="9429782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FFCA9D-CE38-2EB5-91BE-17689B549AA0}"/>
                </a:ext>
              </a:extLst>
            </p:cNvPr>
            <p:cNvSpPr/>
            <p:nvPr/>
          </p:nvSpPr>
          <p:spPr>
            <a:xfrm>
              <a:off x="1272540" y="9460143"/>
              <a:ext cx="6477834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26A180F-E3F1-720C-57B0-743A744B799D}"/>
              </a:ext>
            </a:extLst>
          </p:cNvPr>
          <p:cNvSpPr txBox="1"/>
          <p:nvPr/>
        </p:nvSpPr>
        <p:spPr>
          <a:xfrm>
            <a:off x="298450" y="2405057"/>
            <a:ext cx="9416667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enorite  "/>
              </a:rPr>
              <a:t>Why Partner with Working Rite</a:t>
            </a:r>
          </a:p>
          <a:p>
            <a:endParaRPr lang="en-GB" sz="2400" dirty="0">
              <a:solidFill>
                <a:schemeClr val="bg1"/>
              </a:solidFill>
              <a:latin typeface="Tenorite  "/>
            </a:endParaRPr>
          </a:p>
          <a:p>
            <a:r>
              <a:rPr lang="en-GB" sz="2400" dirty="0">
                <a:solidFill>
                  <a:schemeClr val="bg1"/>
                </a:solidFill>
                <a:latin typeface="Tenorite  "/>
              </a:rPr>
              <a:t>Help local young people get access to jobs, training, and opportunities to build their future </a:t>
            </a:r>
          </a:p>
          <a:p>
            <a:endParaRPr lang="en-GB" sz="2400" dirty="0">
              <a:solidFill>
                <a:schemeClr val="bg1"/>
              </a:solidFill>
              <a:latin typeface="Tenorite  "/>
            </a:endParaRPr>
          </a:p>
          <a:p>
            <a:r>
              <a:rPr lang="en-GB" sz="2400" dirty="0">
                <a:solidFill>
                  <a:schemeClr val="bg1"/>
                </a:solidFill>
                <a:latin typeface="Tenorite  "/>
              </a:rPr>
              <a:t>Support better outcomes for tenants by boosting confidence, skills, and independence </a:t>
            </a:r>
          </a:p>
          <a:p>
            <a:endParaRPr lang="en-GB" sz="2400" dirty="0">
              <a:solidFill>
                <a:schemeClr val="bg1"/>
              </a:solidFill>
              <a:latin typeface="Tenorite  "/>
            </a:endParaRPr>
          </a:p>
          <a:p>
            <a:r>
              <a:rPr lang="en-GB" sz="2400" dirty="0">
                <a:solidFill>
                  <a:schemeClr val="bg1"/>
                </a:solidFill>
                <a:latin typeface="Tenorite  "/>
              </a:rPr>
              <a:t>Show real commitment to social value and investing back into local communities </a:t>
            </a:r>
          </a:p>
          <a:p>
            <a:endParaRPr lang="en-GB" sz="2400" dirty="0">
              <a:solidFill>
                <a:schemeClr val="bg1"/>
              </a:solidFill>
              <a:latin typeface="Tenorite  "/>
            </a:endParaRPr>
          </a:p>
          <a:p>
            <a:r>
              <a:rPr lang="en-GB" sz="2400" dirty="0">
                <a:solidFill>
                  <a:schemeClr val="bg1"/>
                </a:solidFill>
                <a:latin typeface="Tenorite  "/>
              </a:rPr>
              <a:t>Step in early to help break down barriers to employment and improve long-term prospects </a:t>
            </a:r>
          </a:p>
          <a:p>
            <a:endParaRPr lang="en-GB" sz="2400" dirty="0">
              <a:solidFill>
                <a:schemeClr val="bg1"/>
              </a:solidFill>
              <a:latin typeface="Tenorite  "/>
            </a:endParaRPr>
          </a:p>
          <a:p>
            <a:r>
              <a:rPr lang="en-GB" sz="2400" dirty="0">
                <a:solidFill>
                  <a:schemeClr val="bg1"/>
                </a:solidFill>
                <a:latin typeface="Tenorite  "/>
              </a:rPr>
              <a:t>Open up routes into work through mentoring and hands-on work experience </a:t>
            </a:r>
          </a:p>
          <a:p>
            <a:endParaRPr lang="en-GB" sz="2400" dirty="0">
              <a:solidFill>
                <a:schemeClr val="bg1"/>
              </a:solidFill>
              <a:latin typeface="Tenorite  "/>
            </a:endParaRPr>
          </a:p>
          <a:p>
            <a:r>
              <a:rPr lang="en-GB" sz="2400" dirty="0">
                <a:solidFill>
                  <a:schemeClr val="bg1"/>
                </a:solidFill>
                <a:latin typeface="Tenorite  "/>
              </a:rPr>
              <a:t>Build stronger connections between housing providers, employers, and community organisations </a:t>
            </a:r>
          </a:p>
          <a:p>
            <a:endParaRPr lang="en-GB" sz="2400" dirty="0">
              <a:solidFill>
                <a:schemeClr val="bg1"/>
              </a:solidFill>
              <a:latin typeface="Tenorite  "/>
            </a:endParaRPr>
          </a:p>
          <a:p>
            <a:r>
              <a:rPr lang="en-GB" sz="2400" dirty="0">
                <a:solidFill>
                  <a:schemeClr val="bg1"/>
                </a:solidFill>
                <a:latin typeface="Tenorite  "/>
              </a:rPr>
              <a:t>Support key priorities like employability, tenant engagement, wellbeing, and community growth</a:t>
            </a:r>
          </a:p>
        </p:txBody>
      </p:sp>
    </p:spTree>
    <p:extLst>
      <p:ext uri="{BB962C8B-B14F-4D97-AF65-F5344CB8AC3E}">
        <p14:creationId xmlns:p14="http://schemas.microsoft.com/office/powerpoint/2010/main" val="236183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ackground with black text&#10;&#10;Description automatically generated">
            <a:extLst>
              <a:ext uri="{FF2B5EF4-FFF2-40B4-BE49-F238E27FC236}">
                <a16:creationId xmlns:a16="http://schemas.microsoft.com/office/drawing/2014/main" id="{23165213-E73A-7CEF-E296-9DF2809B9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42FAC0-5E78-9424-DE22-0613F7E65469}"/>
              </a:ext>
            </a:extLst>
          </p:cNvPr>
          <p:cNvSpPr txBox="1"/>
          <p:nvPr/>
        </p:nvSpPr>
        <p:spPr>
          <a:xfrm>
            <a:off x="1212850" y="2440735"/>
            <a:ext cx="1661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tx1"/>
                </a:solidFill>
                <a:latin typeface="Tenorite" pitchFamily="2" charset="0"/>
              </a:rPr>
              <a:t>Contact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54AD1B-A721-C7C4-3EC3-4708D7D3CF42}"/>
              </a:ext>
            </a:extLst>
          </p:cNvPr>
          <p:cNvSpPr txBox="1"/>
          <p:nvPr/>
        </p:nvSpPr>
        <p:spPr>
          <a:xfrm>
            <a:off x="1005204" y="3610286"/>
            <a:ext cx="14685646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dirty="0">
              <a:solidFill>
                <a:schemeClr val="tx1"/>
              </a:solidFill>
              <a:latin typeface="Tenorite" pitchFamily="2" charset="0"/>
            </a:endParaRPr>
          </a:p>
          <a:p>
            <a:r>
              <a:rPr lang="en-US" sz="5000" dirty="0">
                <a:solidFill>
                  <a:schemeClr val="tx1"/>
                </a:solidFill>
                <a:latin typeface="Tenorite" pitchFamily="2" charset="0"/>
              </a:rPr>
              <a:t>Scott Christie – Head of Development </a:t>
            </a:r>
          </a:p>
          <a:p>
            <a:r>
              <a:rPr lang="en-US" sz="5000" dirty="0">
                <a:solidFill>
                  <a:schemeClr val="tx1"/>
                </a:solidFill>
                <a:latin typeface="Tenorite" pitchFamily="2" charset="0"/>
                <a:hlinkClick r:id="rId3"/>
              </a:rPr>
              <a:t>scott@workingrite.co.uk</a:t>
            </a:r>
            <a:r>
              <a:rPr lang="en-US" sz="5000" dirty="0">
                <a:solidFill>
                  <a:schemeClr val="tx1"/>
                </a:solidFill>
                <a:latin typeface="Tenorite" pitchFamily="2" charset="0"/>
              </a:rPr>
              <a:t> </a:t>
            </a:r>
          </a:p>
          <a:p>
            <a:endParaRPr lang="en-US" sz="5000" dirty="0">
              <a:solidFill>
                <a:schemeClr val="tx1"/>
              </a:solidFill>
              <a:latin typeface="Tenorite" pitchFamily="2" charset="0"/>
            </a:endParaRPr>
          </a:p>
          <a:p>
            <a:r>
              <a:rPr lang="en-US" sz="5000" dirty="0">
                <a:solidFill>
                  <a:schemeClr val="tx1"/>
                </a:solidFill>
                <a:latin typeface="Tenorite" pitchFamily="2" charset="0"/>
              </a:rPr>
              <a:t>Tracey Goslan – Head of Operations</a:t>
            </a:r>
          </a:p>
          <a:p>
            <a:r>
              <a:rPr lang="en-US" sz="5000" dirty="0">
                <a:solidFill>
                  <a:schemeClr val="tx1"/>
                </a:solidFill>
                <a:latin typeface="Tenorite" pitchFamily="2" charset="0"/>
                <a:hlinkClick r:id="rId4"/>
              </a:rPr>
              <a:t>tracey@workingrite.co.uk</a:t>
            </a:r>
            <a:endParaRPr lang="en-US" sz="5000" dirty="0">
              <a:solidFill>
                <a:schemeClr val="tx1"/>
              </a:solidFill>
              <a:latin typeface="Tenorite" pitchFamily="2" charset="0"/>
            </a:endParaRPr>
          </a:p>
          <a:p>
            <a:endParaRPr lang="en-US" sz="5000" dirty="0">
              <a:solidFill>
                <a:schemeClr val="tx1"/>
              </a:solidFill>
              <a:latin typeface="Tenorite" pitchFamily="2" charset="0"/>
            </a:endParaRPr>
          </a:p>
          <a:p>
            <a:r>
              <a:rPr lang="en-US" sz="5000" dirty="0">
                <a:solidFill>
                  <a:schemeClr val="tx1"/>
                </a:solidFill>
                <a:latin typeface="Tenorite" pitchFamily="2" charset="0"/>
              </a:rPr>
              <a:t>Maureen Merrick – Operations Manager </a:t>
            </a:r>
          </a:p>
          <a:p>
            <a:r>
              <a:rPr lang="en-US" sz="5000" dirty="0">
                <a:solidFill>
                  <a:schemeClr val="tx1"/>
                </a:solidFill>
                <a:latin typeface="Tenorite" pitchFamily="2" charset="0"/>
                <a:hlinkClick r:id="rId5"/>
              </a:rPr>
              <a:t>maureen@workingrite.co.uk</a:t>
            </a:r>
            <a:endParaRPr lang="en-US" sz="5000" dirty="0">
              <a:solidFill>
                <a:schemeClr val="tx1"/>
              </a:solidFill>
              <a:latin typeface="Tenorite" pitchFamily="2" charset="0"/>
            </a:endParaRPr>
          </a:p>
          <a:p>
            <a:endParaRPr lang="en-US" sz="5000" dirty="0">
              <a:solidFill>
                <a:schemeClr val="tx1"/>
              </a:solidFill>
              <a:latin typeface="Tenorite" pitchFamily="2" charset="0"/>
            </a:endParaRPr>
          </a:p>
          <a:p>
            <a:endParaRPr lang="en-US" sz="5000" dirty="0">
              <a:solidFill>
                <a:schemeClr val="tx1"/>
              </a:solidFill>
              <a:latin typeface="Tenorite" pitchFamily="2" charset="0"/>
            </a:endParaRPr>
          </a:p>
          <a:p>
            <a:endParaRPr lang="en-US" sz="5000" dirty="0">
              <a:solidFill>
                <a:schemeClr val="tx1"/>
              </a:solidFill>
              <a:latin typeface="Tenorite" pitchFamily="2" charset="0"/>
            </a:endParaRPr>
          </a:p>
          <a:p>
            <a:endParaRPr lang="en-US" sz="5000" dirty="0">
              <a:solidFill>
                <a:schemeClr val="tx1"/>
              </a:solidFill>
              <a:latin typeface="Tenorite" pitchFamily="2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32CD243-57D0-D477-822A-0D0AD8453E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6F15528-21DE-4FAA-801E-634DDDAF4B2B}" type="slidenum">
              <a:rPr lang="en-GB" b="1" smtClean="0">
                <a:solidFill>
                  <a:schemeClr val="tx1"/>
                </a:solidFill>
                <a:latin typeface="Tenorite" pitchFamily="2" charset="0"/>
              </a:rPr>
              <a:t>14</a:t>
            </a:fld>
            <a:endParaRPr lang="en-GB" b="1" dirty="0">
              <a:solidFill>
                <a:schemeClr val="tx1"/>
              </a:solidFill>
              <a:latin typeface="Tenorite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and black text&#10;&#10;Description automatically generated">
            <a:extLst>
              <a:ext uri="{FF2B5EF4-FFF2-40B4-BE49-F238E27FC236}">
                <a16:creationId xmlns:a16="http://schemas.microsoft.com/office/drawing/2014/main" id="{D90ED65F-9767-A10C-D2CD-4B69A3F37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450C9F-01CE-55B7-E761-983AD453CAD1}"/>
              </a:ext>
            </a:extLst>
          </p:cNvPr>
          <p:cNvSpPr txBox="1"/>
          <p:nvPr/>
        </p:nvSpPr>
        <p:spPr>
          <a:xfrm>
            <a:off x="1212850" y="701675"/>
            <a:ext cx="1661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tx1"/>
                </a:solidFill>
                <a:latin typeface="Tenorite" pitchFamily="2" charset="0"/>
              </a:rPr>
              <a:t>Our Story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467612-4C90-2332-608C-7FBF41387C35}"/>
              </a:ext>
            </a:extLst>
          </p:cNvPr>
          <p:cNvSpPr txBox="1"/>
          <p:nvPr/>
        </p:nvSpPr>
        <p:spPr>
          <a:xfrm>
            <a:off x="1212850" y="2572504"/>
            <a:ext cx="175858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Tenorite" pitchFamily="2" charset="0"/>
              </a:rPr>
              <a:t>We are a charity working with young people aged 15-25 to create </a:t>
            </a:r>
          </a:p>
          <a:p>
            <a:r>
              <a:rPr lang="en-GB" sz="4400" dirty="0">
                <a:solidFill>
                  <a:schemeClr val="tx1"/>
                </a:solidFill>
                <a:latin typeface="Tenorite" pitchFamily="2" charset="0"/>
              </a:rPr>
              <a:t>positive choices for what comes next after school.</a:t>
            </a:r>
          </a:p>
          <a:p>
            <a:endParaRPr lang="en-GB" sz="4400" dirty="0">
              <a:solidFill>
                <a:schemeClr val="tx1"/>
              </a:solidFill>
              <a:latin typeface="Tenorite" pitchFamily="2" charset="0"/>
            </a:endParaRPr>
          </a:p>
          <a:p>
            <a:r>
              <a:rPr lang="en-GB" sz="4400" dirty="0">
                <a:solidFill>
                  <a:schemeClr val="tx1"/>
                </a:solidFill>
                <a:latin typeface="Tenorite" pitchFamily="2" charset="0"/>
              </a:rPr>
              <a:t>We build connections with employers and create chances for young people to grow their skills and confidence in working environments.</a:t>
            </a:r>
          </a:p>
          <a:p>
            <a:endParaRPr lang="en-GB" sz="4400" dirty="0">
              <a:solidFill>
                <a:schemeClr val="tx1"/>
              </a:solidFill>
              <a:latin typeface="Tenorite" pitchFamily="2" charset="0"/>
            </a:endParaRPr>
          </a:p>
          <a:p>
            <a:r>
              <a:rPr lang="en-GB" sz="4400" dirty="0">
                <a:solidFill>
                  <a:schemeClr val="tx1"/>
                </a:solidFill>
                <a:latin typeface="Tenorite" pitchFamily="2" charset="0"/>
              </a:rPr>
              <a:t>We are committed to coaching young people, engaging their families, carers and communities over a sustained period to create long-term change through working.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8B055E-E15B-453E-8311-81DEB484DB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6F15528-21DE-4FAA-801E-634DDDAF4B2B}" type="slidenum">
              <a:rPr lang="en-GB" b="1" smtClean="0">
                <a:solidFill>
                  <a:schemeClr val="tx1"/>
                </a:solidFill>
                <a:latin typeface="Tenorite" pitchFamily="2" charset="0"/>
              </a:rPr>
              <a:t>2</a:t>
            </a:fld>
            <a:endParaRPr lang="en-GB" b="1" dirty="0">
              <a:solidFill>
                <a:schemeClr val="tx1"/>
              </a:solidFill>
              <a:latin typeface="Tenor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3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 in different poses&#10;&#10;Description automatically generated">
            <a:extLst>
              <a:ext uri="{FF2B5EF4-FFF2-40B4-BE49-F238E27FC236}">
                <a16:creationId xmlns:a16="http://schemas.microsoft.com/office/drawing/2014/main" id="{F8E21466-7CBE-C7E3-D042-2541D428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13E4DE-466A-7C2C-C308-DD835629EA59}"/>
              </a:ext>
            </a:extLst>
          </p:cNvPr>
          <p:cNvSpPr txBox="1"/>
          <p:nvPr/>
        </p:nvSpPr>
        <p:spPr>
          <a:xfrm>
            <a:off x="1212850" y="2301875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latin typeface="Tenorite" pitchFamily="2" charset="0"/>
              </a:rPr>
              <a:t>Our Strategic Priorities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980A5CB-4CEB-6BBF-F24D-239A23EA5F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6F15528-21DE-4FAA-801E-634DDDAF4B2B}" type="slidenum">
              <a:rPr lang="en-GB" b="1" smtClean="0">
                <a:solidFill>
                  <a:schemeClr val="bg1"/>
                </a:solidFill>
                <a:latin typeface="Tenorite" pitchFamily="2" charset="0"/>
              </a:rPr>
              <a:t>3</a:t>
            </a:fld>
            <a:endParaRPr lang="en-GB" b="1" dirty="0">
              <a:solidFill>
                <a:schemeClr val="bg1"/>
              </a:solidFill>
              <a:latin typeface="Tenorite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80F03-D399-69A6-285E-6FFDFDF17782}"/>
              </a:ext>
            </a:extLst>
          </p:cNvPr>
          <p:cNvSpPr txBox="1"/>
          <p:nvPr/>
        </p:nvSpPr>
        <p:spPr>
          <a:xfrm>
            <a:off x="1212850" y="4734925"/>
            <a:ext cx="822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Tenorite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enorite" pitchFamily="2" charset="0"/>
              </a:rPr>
              <a:t>Reach young people across Scotland where we are needed most.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enorite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enorite" pitchFamily="2" charset="0"/>
              </a:rPr>
              <a:t>Grow the depth of our intervention and impact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enorite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enorite" pitchFamily="2" charset="0"/>
              </a:rPr>
              <a:t>Create sustained change that works for our young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enorite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enorite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285B7-062C-AF34-EB08-BD1880918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25D1EA4-3DB4-A890-0816-7779D6C13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" y="795"/>
            <a:ext cx="20102688" cy="11307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CC1F55-472F-CC5C-EC3E-23A7C6A4D62D}"/>
              </a:ext>
            </a:extLst>
          </p:cNvPr>
          <p:cNvSpPr txBox="1"/>
          <p:nvPr/>
        </p:nvSpPr>
        <p:spPr>
          <a:xfrm>
            <a:off x="1213471" y="702023"/>
            <a:ext cx="16610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7"/>
            <a:r>
              <a:rPr lang="en-US" sz="7000" b="1" dirty="0">
                <a:solidFill>
                  <a:prstClr val="black"/>
                </a:solidFill>
                <a:latin typeface="Tenorite" pitchFamily="2" charset="0"/>
              </a:rPr>
              <a:t>Our Model</a:t>
            </a:r>
          </a:p>
        </p:txBody>
      </p:sp>
      <p:pic>
        <p:nvPicPr>
          <p:cNvPr id="3" name="Picture 2" descr="A group of people in a white background&#10;&#10;Description automatically generated">
            <a:extLst>
              <a:ext uri="{FF2B5EF4-FFF2-40B4-BE49-F238E27FC236}">
                <a16:creationId xmlns:a16="http://schemas.microsoft.com/office/drawing/2014/main" id="{604475D6-1C0A-6806-6B9A-B4AD4A9479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511"/>
          <a:stretch/>
        </p:blipFill>
        <p:spPr>
          <a:xfrm>
            <a:off x="1213471" y="1931468"/>
            <a:ext cx="16481396" cy="78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6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roup of different colored rectangles&#10;&#10;Description automatically generated">
            <a:extLst>
              <a:ext uri="{FF2B5EF4-FFF2-40B4-BE49-F238E27FC236}">
                <a16:creationId xmlns:a16="http://schemas.microsoft.com/office/drawing/2014/main" id="{85135126-605D-88C2-1BFE-6324203D0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"/>
            <a:ext cx="20104809" cy="113089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2963E6-C933-966F-38D9-38889E6631ED}"/>
              </a:ext>
            </a:extLst>
          </p:cNvPr>
          <p:cNvSpPr txBox="1"/>
          <p:nvPr/>
        </p:nvSpPr>
        <p:spPr>
          <a:xfrm>
            <a:off x="1212850" y="701675"/>
            <a:ext cx="1661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tx1"/>
                </a:solidFill>
                <a:latin typeface="Tenorite" pitchFamily="2" charset="0"/>
              </a:rPr>
              <a:t>How our model works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1159AD-AF96-E5E4-6D53-8B24FFC18E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6F15528-21DE-4FAA-801E-634DDDAF4B2B}" type="slidenum">
              <a:rPr lang="en-GB" b="1" smtClean="0">
                <a:solidFill>
                  <a:schemeClr val="tx1"/>
                </a:solidFill>
                <a:latin typeface="Tenorite" pitchFamily="2" charset="0"/>
              </a:rPr>
              <a:t>5</a:t>
            </a:fld>
            <a:endParaRPr lang="en-GB" b="1" dirty="0">
              <a:solidFill>
                <a:schemeClr val="tx1"/>
              </a:solidFill>
              <a:latin typeface="Tenorite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797677-9C8E-6DCC-1F9A-CAFB219FF3E5}"/>
              </a:ext>
            </a:extLst>
          </p:cNvPr>
          <p:cNvSpPr txBox="1"/>
          <p:nvPr/>
        </p:nvSpPr>
        <p:spPr>
          <a:xfrm>
            <a:off x="1659280" y="2759075"/>
            <a:ext cx="42325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tx1"/>
                </a:solidFill>
                <a:latin typeface="Tenorite" pitchFamily="2" charset="0"/>
              </a:rPr>
              <a:t>Choices</a:t>
            </a:r>
          </a:p>
          <a:p>
            <a:endParaRPr lang="en-US" sz="4500" b="1" dirty="0">
              <a:solidFill>
                <a:schemeClr val="tx1"/>
              </a:solidFill>
              <a:latin typeface="Tenorite" pitchFamily="2" charset="0"/>
            </a:endParaRPr>
          </a:p>
          <a:p>
            <a:r>
              <a:rPr lang="en-US" sz="3600" b="1" i="1" dirty="0">
                <a:solidFill>
                  <a:schemeClr val="tx1"/>
                </a:solidFill>
                <a:latin typeface="Tenorite" pitchFamily="2" charset="0"/>
              </a:rPr>
              <a:t>(School Age)</a:t>
            </a:r>
            <a:r>
              <a:rPr lang="en-US" sz="4500" b="1" dirty="0">
                <a:solidFill>
                  <a:schemeClr val="tx1"/>
                </a:solidFill>
                <a:latin typeface="Tenorite" pitchFamily="2" charset="0"/>
              </a:rPr>
              <a:t>	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F15B34-0802-0ABF-542B-E5DF873CBF16}"/>
              </a:ext>
            </a:extLst>
          </p:cNvPr>
          <p:cNvSpPr txBox="1"/>
          <p:nvPr/>
        </p:nvSpPr>
        <p:spPr>
          <a:xfrm>
            <a:off x="1681004" y="5319438"/>
            <a:ext cx="4752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S4 Pupils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Full academic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Once a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Small groups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Out of school = safe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Providing </a:t>
            </a:r>
            <a:r>
              <a:rPr lang="en-GB" sz="2800" b="1" dirty="0">
                <a:solidFill>
                  <a:schemeClr val="tx1"/>
                </a:solidFill>
                <a:latin typeface="Tenorite" pitchFamily="2" charset="0"/>
              </a:rPr>
              <a:t>choices</a:t>
            </a: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 for school leavers as they start their working lives.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C4B165-F54F-1D8C-4CDE-6609B3105F76}"/>
              </a:ext>
            </a:extLst>
          </p:cNvPr>
          <p:cNvSpPr txBox="1"/>
          <p:nvPr/>
        </p:nvSpPr>
        <p:spPr>
          <a:xfrm>
            <a:off x="7743786" y="2780578"/>
            <a:ext cx="4232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enorite" pitchFamily="2" charset="0"/>
              </a:rPr>
              <a:t>Chances</a:t>
            </a:r>
          </a:p>
          <a:p>
            <a:endParaRPr lang="en-US" sz="4500" b="1" dirty="0">
              <a:solidFill>
                <a:schemeClr val="bg1"/>
              </a:solidFill>
              <a:latin typeface="Tenorite" pitchFamily="2" charset="0"/>
            </a:endParaRPr>
          </a:p>
          <a:p>
            <a:r>
              <a:rPr lang="en-US" sz="3600" b="1" i="1" dirty="0">
                <a:solidFill>
                  <a:schemeClr val="bg1"/>
                </a:solidFill>
                <a:latin typeface="Tenorite" pitchFamily="2" charset="0"/>
              </a:rPr>
              <a:t>(Work Placement)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071C9F-E95C-9CAB-1636-722FB7A57C70}"/>
              </a:ext>
            </a:extLst>
          </p:cNvPr>
          <p:cNvSpPr txBox="1"/>
          <p:nvPr/>
        </p:nvSpPr>
        <p:spPr>
          <a:xfrm>
            <a:off x="7935772" y="5160075"/>
            <a:ext cx="42325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Aged 16+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3–4 month tailored work placements</a:t>
            </a:r>
            <a:endParaRPr lang="en-US" sz="2800" dirty="0">
              <a:solidFill>
                <a:schemeClr val="tx1"/>
              </a:solidFill>
              <a:latin typeface="Tenorit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Young people given </a:t>
            </a:r>
            <a:r>
              <a:rPr lang="en-GB" sz="2800" b="1" dirty="0">
                <a:solidFill>
                  <a:schemeClr val="tx1"/>
                </a:solidFill>
                <a:latin typeface="Tenorite" pitchFamily="2" charset="0"/>
              </a:rPr>
              <a:t>chances</a:t>
            </a: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 to grow through work placements, volunteering and vocational training.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2BD5F7-366D-EAF2-798F-AE0330BCAD39}"/>
              </a:ext>
            </a:extLst>
          </p:cNvPr>
          <p:cNvSpPr txBox="1"/>
          <p:nvPr/>
        </p:nvSpPr>
        <p:spPr>
          <a:xfrm>
            <a:off x="13765926" y="2836659"/>
            <a:ext cx="4232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enorite" pitchFamily="2" charset="0"/>
              </a:rPr>
              <a:t>Connections</a:t>
            </a:r>
          </a:p>
          <a:p>
            <a:endParaRPr lang="en-US" sz="4500" b="1" dirty="0">
              <a:solidFill>
                <a:schemeClr val="bg1"/>
              </a:solidFill>
              <a:latin typeface="Tenorite" pitchFamily="2" charset="0"/>
            </a:endParaRPr>
          </a:p>
          <a:p>
            <a:r>
              <a:rPr lang="en-US" sz="3600" b="1" i="1" dirty="0">
                <a:solidFill>
                  <a:schemeClr val="bg1"/>
                </a:solidFill>
                <a:latin typeface="Tenorite" pitchFamily="2" charset="0"/>
              </a:rPr>
              <a:t>(Mentoring)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687453-2CD4-F04C-4C2D-F3566A92597C}"/>
              </a:ext>
            </a:extLst>
          </p:cNvPr>
          <p:cNvSpPr txBox="1"/>
          <p:nvPr/>
        </p:nvSpPr>
        <p:spPr>
          <a:xfrm>
            <a:off x="14020290" y="5319438"/>
            <a:ext cx="42325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12months ongoing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Gives young people continued guidance during the crucial early stages of working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Builds </a:t>
            </a:r>
            <a:r>
              <a:rPr lang="en-GB" sz="2800" b="1" dirty="0">
                <a:solidFill>
                  <a:schemeClr val="tx1"/>
                </a:solidFill>
                <a:latin typeface="Tenorite" pitchFamily="2" charset="0"/>
              </a:rPr>
              <a:t>connections</a:t>
            </a:r>
            <a:r>
              <a:rPr lang="en-GB" sz="2800" dirty="0">
                <a:solidFill>
                  <a:schemeClr val="tx1"/>
                </a:solidFill>
                <a:latin typeface="Tenorite" pitchFamily="2" charset="0"/>
              </a:rPr>
              <a:t> that sustain positive impact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3B520-C17C-C164-F029-987742BC190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6015"/>
              </a:lnSpc>
            </a:pPr>
            <a:r>
              <a:rPr lang="en-GB" sz="5100" spc="-155">
                <a:solidFill>
                  <a:srgbClr val="FFFFFF"/>
                </a:solidFill>
              </a:rPr>
              <a:t>Change</a:t>
            </a:r>
            <a:r>
              <a:rPr lang="en-GB" sz="5100" spc="-275">
                <a:solidFill>
                  <a:srgbClr val="FFFFFF"/>
                </a:solidFill>
              </a:rPr>
              <a:t> </a:t>
            </a:r>
            <a:r>
              <a:rPr lang="en-GB" sz="5100" spc="-150">
                <a:solidFill>
                  <a:srgbClr val="FFFFFF"/>
                </a:solidFill>
              </a:rPr>
              <a:t>that</a:t>
            </a:r>
            <a:r>
              <a:rPr lang="en-GB" sz="5100" spc="-260">
                <a:solidFill>
                  <a:srgbClr val="FFFFFF"/>
                </a:solidFill>
              </a:rPr>
              <a:t> </a:t>
            </a:r>
            <a:r>
              <a:rPr lang="en-GB" sz="5100" spc="-160">
                <a:solidFill>
                  <a:srgbClr val="FFFFFF"/>
                </a:solidFill>
              </a:rPr>
              <a:t>works.</a:t>
            </a:r>
            <a:endParaRPr lang="en-GB" sz="5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D63B1-0FB6-D9F1-11FC-6B077BBBD8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7150AF-DF66-8AB1-5344-919970EE4DC1}"/>
              </a:ext>
            </a:extLst>
          </p:cNvPr>
          <p:cNvGrpSpPr/>
          <p:nvPr/>
        </p:nvGrpSpPr>
        <p:grpSpPr>
          <a:xfrm>
            <a:off x="0" y="635"/>
            <a:ext cx="20104100" cy="11308080"/>
            <a:chOff x="0" y="0"/>
            <a:chExt cx="20104100" cy="113085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20C4ED-306D-2DF4-6E22-901C4AA65DD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104100" cy="113085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78F9CA-7A85-8748-E3BE-2078C665B0AD}"/>
                </a:ext>
              </a:extLst>
            </p:cNvPr>
            <p:cNvSpPr/>
            <p:nvPr/>
          </p:nvSpPr>
          <p:spPr>
            <a:xfrm>
              <a:off x="701040" y="3092940"/>
              <a:ext cx="4681116" cy="10741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Chances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EBC8D8-5110-F8E8-7DEE-76916D0E8903}"/>
                </a:ext>
              </a:extLst>
            </p:cNvPr>
            <p:cNvSpPr/>
            <p:nvPr/>
          </p:nvSpPr>
          <p:spPr>
            <a:xfrm>
              <a:off x="4218686" y="3092940"/>
              <a:ext cx="6107910" cy="10741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Programme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D06055-49BE-2AF9-477A-6F2A644344FC}"/>
                </a:ext>
              </a:extLst>
            </p:cNvPr>
            <p:cNvSpPr/>
            <p:nvPr/>
          </p:nvSpPr>
          <p:spPr>
            <a:xfrm>
              <a:off x="701040" y="4160324"/>
              <a:ext cx="445499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(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9881F1-1F21-74EE-FADF-96C0ADCBDE5F}"/>
                </a:ext>
              </a:extLst>
            </p:cNvPr>
            <p:cNvSpPr/>
            <p:nvPr/>
          </p:nvSpPr>
          <p:spPr>
            <a:xfrm>
              <a:off x="1036002" y="4160324"/>
              <a:ext cx="8034341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Induction stage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E3885E-288F-B50B-C9A4-4680BB3D4D2D}"/>
                </a:ext>
              </a:extLst>
            </p:cNvPr>
            <p:cNvSpPr/>
            <p:nvPr/>
          </p:nvSpPr>
          <p:spPr>
            <a:xfrm>
              <a:off x="7076859" y="4160324"/>
              <a:ext cx="462043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)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34BF83-991D-C205-0D21-0245E3B9DEC7}"/>
                </a:ext>
              </a:extLst>
            </p:cNvPr>
            <p:cNvSpPr/>
            <p:nvPr/>
          </p:nvSpPr>
          <p:spPr>
            <a:xfrm>
              <a:off x="701040" y="6137688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170E7B-0DE0-DBBE-557E-B5730F2A2035}"/>
                </a:ext>
              </a:extLst>
            </p:cNvPr>
            <p:cNvSpPr/>
            <p:nvPr/>
          </p:nvSpPr>
          <p:spPr>
            <a:xfrm>
              <a:off x="1272540" y="6168049"/>
              <a:ext cx="318024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4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9825B4-EAE7-9078-2F75-2A6227B35046}"/>
                </a:ext>
              </a:extLst>
            </p:cNvPr>
            <p:cNvSpPr/>
            <p:nvPr/>
          </p:nvSpPr>
          <p:spPr>
            <a:xfrm>
              <a:off x="1511808" y="6168049"/>
              <a:ext cx="287620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-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6B13C1-62B8-2741-7268-FAECE85F83FE}"/>
                </a:ext>
              </a:extLst>
            </p:cNvPr>
            <p:cNvSpPr/>
            <p:nvPr/>
          </p:nvSpPr>
          <p:spPr>
            <a:xfrm>
              <a:off x="1728216" y="6168049"/>
              <a:ext cx="318024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6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FD1F60-5E3E-E412-524B-01D3B3FFA410}"/>
                </a:ext>
              </a:extLst>
            </p:cNvPr>
            <p:cNvSpPr/>
            <p:nvPr/>
          </p:nvSpPr>
          <p:spPr>
            <a:xfrm>
              <a:off x="1967332" y="6168049"/>
              <a:ext cx="9416666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 dirty="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 Weeks in groups or 1 to 1 support 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4A72E4-DF21-70BC-C72F-5D67F42DF609}"/>
                </a:ext>
              </a:extLst>
            </p:cNvPr>
            <p:cNvSpPr/>
            <p:nvPr/>
          </p:nvSpPr>
          <p:spPr>
            <a:xfrm>
              <a:off x="701040" y="6686329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E30FE5-6E10-9BB1-4A06-2F600C13E34F}"/>
                </a:ext>
              </a:extLst>
            </p:cNvPr>
            <p:cNvSpPr/>
            <p:nvPr/>
          </p:nvSpPr>
          <p:spPr>
            <a:xfrm>
              <a:off x="1272540" y="6716689"/>
              <a:ext cx="2451155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Set goals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6FF323-69C9-8B71-A9B1-47F3E6894E27}"/>
                </a:ext>
              </a:extLst>
            </p:cNvPr>
            <p:cNvSpPr/>
            <p:nvPr/>
          </p:nvSpPr>
          <p:spPr>
            <a:xfrm>
              <a:off x="701040" y="7234969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69C497-2368-A416-24E7-D2B9FBC98C1B}"/>
                </a:ext>
              </a:extLst>
            </p:cNvPr>
            <p:cNvSpPr/>
            <p:nvPr/>
          </p:nvSpPr>
          <p:spPr>
            <a:xfrm>
              <a:off x="1272540" y="7265330"/>
              <a:ext cx="4401254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Build confidence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CC779A-A3CB-E877-8CBB-F50DA7C1B946}"/>
                </a:ext>
              </a:extLst>
            </p:cNvPr>
            <p:cNvSpPr/>
            <p:nvPr/>
          </p:nvSpPr>
          <p:spPr>
            <a:xfrm>
              <a:off x="701040" y="7783386"/>
              <a:ext cx="212969" cy="571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282AA7-DCF1-C40B-EC08-2C9C3CE2422F}"/>
                </a:ext>
              </a:extLst>
            </p:cNvPr>
            <p:cNvSpPr/>
            <p:nvPr/>
          </p:nvSpPr>
          <p:spPr>
            <a:xfrm>
              <a:off x="1272540" y="7813767"/>
              <a:ext cx="9217276" cy="552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 dirty="0">
                  <a:solidFill>
                    <a:srgbClr val="FFFFFF"/>
                  </a:solidFill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QS </a:t>
              </a:r>
              <a:r>
                <a:rPr lang="en-GB" sz="3600" b="1" kern="100" dirty="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Certificate of Work Readiness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38DAF0-A903-0307-8504-4B55BF5251AA}"/>
                </a:ext>
              </a:extLst>
            </p:cNvPr>
            <p:cNvSpPr/>
            <p:nvPr/>
          </p:nvSpPr>
          <p:spPr>
            <a:xfrm>
              <a:off x="701040" y="8332502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2FB8D8-B7BC-DEA1-9740-E95E9DB344F9}"/>
                </a:ext>
              </a:extLst>
            </p:cNvPr>
            <p:cNvSpPr/>
            <p:nvPr/>
          </p:nvSpPr>
          <p:spPr>
            <a:xfrm>
              <a:off x="1272540" y="8362863"/>
              <a:ext cx="7522508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Prepare for work placement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21D37F-1A52-E413-0AC0-994982844B29}"/>
                </a:ext>
              </a:extLst>
            </p:cNvPr>
            <p:cNvSpPr/>
            <p:nvPr/>
          </p:nvSpPr>
          <p:spPr>
            <a:xfrm>
              <a:off x="701040" y="8881142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19574D-B996-13BD-30C6-A15F3AC39A52}"/>
                </a:ext>
              </a:extLst>
            </p:cNvPr>
            <p:cNvSpPr/>
            <p:nvPr/>
          </p:nvSpPr>
          <p:spPr>
            <a:xfrm>
              <a:off x="1272540" y="8911503"/>
              <a:ext cx="5441672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Vocational training 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B82CD0-F48B-D323-65E7-87CD66DC77D9}"/>
                </a:ext>
              </a:extLst>
            </p:cNvPr>
            <p:cNvSpPr/>
            <p:nvPr/>
          </p:nvSpPr>
          <p:spPr>
            <a:xfrm>
              <a:off x="701040" y="9429782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01A1851-EF24-F9A4-C69C-9E17D0156BB2}"/>
                </a:ext>
              </a:extLst>
            </p:cNvPr>
            <p:cNvSpPr/>
            <p:nvPr/>
          </p:nvSpPr>
          <p:spPr>
            <a:xfrm>
              <a:off x="1272540" y="9460143"/>
              <a:ext cx="6477834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Training allowance paid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49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66E8D8-F97F-F826-376A-3E45A7A00E8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6015"/>
              </a:lnSpc>
            </a:pPr>
            <a:r>
              <a:rPr lang="en-GB" sz="5100" spc="-155">
                <a:solidFill>
                  <a:srgbClr val="FFFFFF"/>
                </a:solidFill>
              </a:rPr>
              <a:t>Change</a:t>
            </a:r>
            <a:r>
              <a:rPr lang="en-GB" sz="5100" spc="-275">
                <a:solidFill>
                  <a:srgbClr val="FFFFFF"/>
                </a:solidFill>
              </a:rPr>
              <a:t> </a:t>
            </a:r>
            <a:r>
              <a:rPr lang="en-GB" sz="5100" spc="-150">
                <a:solidFill>
                  <a:srgbClr val="FFFFFF"/>
                </a:solidFill>
              </a:rPr>
              <a:t>that</a:t>
            </a:r>
            <a:r>
              <a:rPr lang="en-GB" sz="5100" spc="-260">
                <a:solidFill>
                  <a:srgbClr val="FFFFFF"/>
                </a:solidFill>
              </a:rPr>
              <a:t> </a:t>
            </a:r>
            <a:r>
              <a:rPr lang="en-GB" sz="5100" spc="-160">
                <a:solidFill>
                  <a:srgbClr val="FFFFFF"/>
                </a:solidFill>
              </a:rPr>
              <a:t>works.</a:t>
            </a:r>
            <a:endParaRPr lang="en-GB" sz="5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C33F7-D4E9-82CF-7D45-7316CB6774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455837-56F1-E470-1826-DDC4598E88A5}"/>
              </a:ext>
            </a:extLst>
          </p:cNvPr>
          <p:cNvGrpSpPr/>
          <p:nvPr/>
        </p:nvGrpSpPr>
        <p:grpSpPr>
          <a:xfrm>
            <a:off x="0" y="635"/>
            <a:ext cx="20104100" cy="11308080"/>
            <a:chOff x="0" y="0"/>
            <a:chExt cx="20104100" cy="113085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EE26F1-158D-7CA9-46E9-17D792E7C83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104100" cy="113085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337388-106E-AF0E-6FA1-061F2A343C65}"/>
                </a:ext>
              </a:extLst>
            </p:cNvPr>
            <p:cNvSpPr/>
            <p:nvPr/>
          </p:nvSpPr>
          <p:spPr>
            <a:xfrm>
              <a:off x="1165250" y="2662231"/>
              <a:ext cx="4679510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Chances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0339F3-D6E0-EE9E-E067-9F53BF362EB3}"/>
                </a:ext>
              </a:extLst>
            </p:cNvPr>
            <p:cNvSpPr/>
            <p:nvPr/>
          </p:nvSpPr>
          <p:spPr>
            <a:xfrm>
              <a:off x="4682998" y="2662231"/>
              <a:ext cx="6105814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Programme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5F113F-2D93-4920-D4DF-4CD4A5E5800C}"/>
                </a:ext>
              </a:extLst>
            </p:cNvPr>
            <p:cNvSpPr/>
            <p:nvPr/>
          </p:nvSpPr>
          <p:spPr>
            <a:xfrm>
              <a:off x="1165250" y="3728829"/>
              <a:ext cx="445652" cy="10741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(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A73871-6405-DBE5-E744-A5DC25A8FDB4}"/>
                </a:ext>
              </a:extLst>
            </p:cNvPr>
            <p:cNvSpPr/>
            <p:nvPr/>
          </p:nvSpPr>
          <p:spPr>
            <a:xfrm>
              <a:off x="1500327" y="3728829"/>
              <a:ext cx="8527668" cy="10741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Work Placement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B48861-4222-A406-597C-D127AB056BBE}"/>
                </a:ext>
              </a:extLst>
            </p:cNvPr>
            <p:cNvSpPr/>
            <p:nvPr/>
          </p:nvSpPr>
          <p:spPr>
            <a:xfrm>
              <a:off x="7912107" y="3728829"/>
              <a:ext cx="462201" cy="10741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)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A1716D-4FA2-D986-1164-5F6985CEA4AF}"/>
                </a:ext>
              </a:extLst>
            </p:cNvPr>
            <p:cNvSpPr/>
            <p:nvPr/>
          </p:nvSpPr>
          <p:spPr>
            <a:xfrm>
              <a:off x="775716" y="5061269"/>
              <a:ext cx="212968" cy="571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04D256-D5E4-F11E-9BB1-0BC5CEE55E14}"/>
                </a:ext>
              </a:extLst>
            </p:cNvPr>
            <p:cNvSpPr/>
            <p:nvPr/>
          </p:nvSpPr>
          <p:spPr>
            <a:xfrm>
              <a:off x="1347216" y="5091650"/>
              <a:ext cx="636472" cy="552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12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C64919-0B51-0B29-A140-0253D771BC31}"/>
                </a:ext>
              </a:extLst>
            </p:cNvPr>
            <p:cNvSpPr/>
            <p:nvPr/>
          </p:nvSpPr>
          <p:spPr>
            <a:xfrm>
              <a:off x="1825766" y="5091650"/>
              <a:ext cx="1586920" cy="552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 week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F7B31C-50A2-8CAB-3AA2-0B557E05C67C}"/>
                </a:ext>
              </a:extLst>
            </p:cNvPr>
            <p:cNvSpPr/>
            <p:nvPr/>
          </p:nvSpPr>
          <p:spPr>
            <a:xfrm>
              <a:off x="3153156" y="5091650"/>
              <a:ext cx="8703108" cy="552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paid work placement with local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3DA1C2-2C0A-0433-F5B3-2A6034B6A790}"/>
                </a:ext>
              </a:extLst>
            </p:cNvPr>
            <p:cNvSpPr/>
            <p:nvPr/>
          </p:nvSpPr>
          <p:spPr>
            <a:xfrm>
              <a:off x="1347216" y="5640745"/>
              <a:ext cx="2272988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business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D9E8CC-6987-521F-6FD2-D8C4010DFD85}"/>
                </a:ext>
              </a:extLst>
            </p:cNvPr>
            <p:cNvSpPr/>
            <p:nvPr/>
          </p:nvSpPr>
          <p:spPr>
            <a:xfrm>
              <a:off x="775716" y="6159024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00C922-5A82-D942-9C8D-3A6CFEE9A21E}"/>
                </a:ext>
              </a:extLst>
            </p:cNvPr>
            <p:cNvSpPr/>
            <p:nvPr/>
          </p:nvSpPr>
          <p:spPr>
            <a:xfrm>
              <a:off x="1347216" y="6189385"/>
              <a:ext cx="9819820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Training allowance paid £55p/week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092020-B084-82B5-22DB-F6F173F088F7}"/>
                </a:ext>
              </a:extLst>
            </p:cNvPr>
            <p:cNvSpPr/>
            <p:nvPr/>
          </p:nvSpPr>
          <p:spPr>
            <a:xfrm>
              <a:off x="1347216" y="6738025"/>
              <a:ext cx="3613188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Working Rite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C420AD-B39A-5C6E-A7DD-6BA750DF2CD9}"/>
                </a:ext>
              </a:extLst>
            </p:cNvPr>
            <p:cNvSpPr/>
            <p:nvPr/>
          </p:nvSpPr>
          <p:spPr>
            <a:xfrm>
              <a:off x="4064762" y="6738025"/>
              <a:ext cx="375791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–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3C664B-35FF-F7FE-B571-EFE7F3379FE1}"/>
                </a:ext>
              </a:extLst>
            </p:cNvPr>
            <p:cNvSpPr/>
            <p:nvPr/>
          </p:nvSpPr>
          <p:spPr>
            <a:xfrm>
              <a:off x="4480814" y="6738025"/>
              <a:ext cx="6374461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matched by placement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F8C094-E1F2-FB37-E6E3-5065A3D0EE99}"/>
                </a:ext>
              </a:extLst>
            </p:cNvPr>
            <p:cNvSpPr/>
            <p:nvPr/>
          </p:nvSpPr>
          <p:spPr>
            <a:xfrm>
              <a:off x="1347216" y="7286463"/>
              <a:ext cx="2250773" cy="5529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provider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139B11-B9FA-7054-605F-AA343BC65E1F}"/>
                </a:ext>
              </a:extLst>
            </p:cNvPr>
            <p:cNvSpPr/>
            <p:nvPr/>
          </p:nvSpPr>
          <p:spPr>
            <a:xfrm>
              <a:off x="775716" y="7805198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9E33B2-A309-F0E0-C208-3B6BC773DEC4}"/>
                </a:ext>
              </a:extLst>
            </p:cNvPr>
            <p:cNvSpPr/>
            <p:nvPr/>
          </p:nvSpPr>
          <p:spPr>
            <a:xfrm>
              <a:off x="1347216" y="7835559"/>
              <a:ext cx="10733759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PPE/Travel expenses/Workplace mentor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F276FA-8272-C9DA-92E3-61437F40A610}"/>
                </a:ext>
              </a:extLst>
            </p:cNvPr>
            <p:cNvSpPr/>
            <p:nvPr/>
          </p:nvSpPr>
          <p:spPr>
            <a:xfrm>
              <a:off x="775716" y="8353838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DA9C4C-C33B-9572-F883-AAC76310D11A}"/>
                </a:ext>
              </a:extLst>
            </p:cNvPr>
            <p:cNvSpPr/>
            <p:nvPr/>
          </p:nvSpPr>
          <p:spPr>
            <a:xfrm>
              <a:off x="1347216" y="8384199"/>
              <a:ext cx="6266832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 dirty="0">
                  <a:solidFill>
                    <a:srgbClr val="FFFFFF"/>
                  </a:solidFill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QS</a:t>
              </a:r>
              <a:r>
                <a:rPr lang="en-GB" sz="3600" b="1" kern="100" dirty="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 Workplace Award 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FF5EF8-46E4-362D-49B6-3186FF4CD707}"/>
                </a:ext>
              </a:extLst>
            </p:cNvPr>
            <p:cNvSpPr/>
            <p:nvPr/>
          </p:nvSpPr>
          <p:spPr>
            <a:xfrm>
              <a:off x="775716" y="8902478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5042A2-59CB-05A4-4C5B-75D5E843422B}"/>
                </a:ext>
              </a:extLst>
            </p:cNvPr>
            <p:cNvSpPr/>
            <p:nvPr/>
          </p:nvSpPr>
          <p:spPr>
            <a:xfrm>
              <a:off x="1347216" y="8932839"/>
              <a:ext cx="10969083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 dirty="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Progression to work or further support if 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8A4E22-CA34-2EE3-3270-CF37D592F690}"/>
                </a:ext>
              </a:extLst>
            </p:cNvPr>
            <p:cNvSpPr/>
            <p:nvPr/>
          </p:nvSpPr>
          <p:spPr>
            <a:xfrm>
              <a:off x="1347216" y="9481860"/>
              <a:ext cx="1958005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needed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14261E-8354-24DA-02A7-F4C7BD76B1D9}"/>
                </a:ext>
              </a:extLst>
            </p:cNvPr>
            <p:cNvSpPr/>
            <p:nvPr/>
          </p:nvSpPr>
          <p:spPr>
            <a:xfrm>
              <a:off x="775716" y="10000114"/>
              <a:ext cx="212827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kern="1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C87851-9E9B-CAD9-20E7-0A1C1EAEFBD5}"/>
                </a:ext>
              </a:extLst>
            </p:cNvPr>
            <p:cNvSpPr/>
            <p:nvPr/>
          </p:nvSpPr>
          <p:spPr>
            <a:xfrm>
              <a:off x="1347216" y="10030475"/>
              <a:ext cx="8987364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Offer of mentor (Connections) on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9914D4B-4295-D685-9D32-644528A359F7}"/>
                </a:ext>
              </a:extLst>
            </p:cNvPr>
            <p:cNvSpPr/>
            <p:nvPr/>
          </p:nvSpPr>
          <p:spPr>
            <a:xfrm>
              <a:off x="1347216" y="10579115"/>
              <a:ext cx="2973492" cy="552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36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completion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52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DD7568-D0FA-1FAA-817B-E38CB696903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6015"/>
              </a:lnSpc>
            </a:pPr>
            <a:r>
              <a:rPr lang="en-GB" sz="5100" spc="-155">
                <a:solidFill>
                  <a:srgbClr val="FFFFFF"/>
                </a:solidFill>
              </a:rPr>
              <a:t>Change</a:t>
            </a:r>
            <a:r>
              <a:rPr lang="en-GB" sz="5100" spc="-275">
                <a:solidFill>
                  <a:srgbClr val="FFFFFF"/>
                </a:solidFill>
              </a:rPr>
              <a:t> </a:t>
            </a:r>
            <a:r>
              <a:rPr lang="en-GB" sz="5100" spc="-150">
                <a:solidFill>
                  <a:srgbClr val="FFFFFF"/>
                </a:solidFill>
              </a:rPr>
              <a:t>that</a:t>
            </a:r>
            <a:r>
              <a:rPr lang="en-GB" sz="5100" spc="-260">
                <a:solidFill>
                  <a:srgbClr val="FFFFFF"/>
                </a:solidFill>
              </a:rPr>
              <a:t> </a:t>
            </a:r>
            <a:r>
              <a:rPr lang="en-GB" sz="5100" spc="-160">
                <a:solidFill>
                  <a:srgbClr val="FFFFFF"/>
                </a:solidFill>
              </a:rPr>
              <a:t>works.</a:t>
            </a:r>
            <a:endParaRPr lang="en-GB" sz="5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71C2E-8E2B-5D4E-1CDB-981F9868B2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DE6857-B371-7FCF-5D42-25736CEBC921}"/>
              </a:ext>
            </a:extLst>
          </p:cNvPr>
          <p:cNvGrpSpPr/>
          <p:nvPr/>
        </p:nvGrpSpPr>
        <p:grpSpPr>
          <a:xfrm>
            <a:off x="-317" y="317"/>
            <a:ext cx="20104734" cy="11308715"/>
            <a:chOff x="0" y="0"/>
            <a:chExt cx="20104862" cy="113089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717264-6A98-BC41-41E1-9E04A7E3B9E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104862" cy="1130896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072A58-3F98-990E-AB2A-67E776874CE0}"/>
                </a:ext>
              </a:extLst>
            </p:cNvPr>
            <p:cNvSpPr/>
            <p:nvPr/>
          </p:nvSpPr>
          <p:spPr>
            <a:xfrm>
              <a:off x="1304545" y="1006770"/>
              <a:ext cx="17529254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Summary of provision in Glasgow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279056-3476-7913-4ACB-14C8A33D7391}"/>
                </a:ext>
              </a:extLst>
            </p:cNvPr>
            <p:cNvSpPr/>
            <p:nvPr/>
          </p:nvSpPr>
          <p:spPr>
            <a:xfrm>
              <a:off x="1750823" y="2971003"/>
              <a:ext cx="397530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1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87FAD8-AAA4-735D-67AB-07CD481FD843}"/>
                </a:ext>
              </a:extLst>
            </p:cNvPr>
            <p:cNvSpPr/>
            <p:nvPr/>
          </p:nvSpPr>
          <p:spPr>
            <a:xfrm>
              <a:off x="2049718" y="2971003"/>
              <a:ext cx="1614442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,208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ACD1E7-02E7-E679-B19B-A4B9F968CD71}"/>
                </a:ext>
              </a:extLst>
            </p:cNvPr>
            <p:cNvSpPr/>
            <p:nvPr/>
          </p:nvSpPr>
          <p:spPr>
            <a:xfrm>
              <a:off x="1750823" y="3656803"/>
              <a:ext cx="3887886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Individuals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30CC06-CE97-5F67-2E51-9990291D9BA3}"/>
                </a:ext>
              </a:extLst>
            </p:cNvPr>
            <p:cNvSpPr/>
            <p:nvPr/>
          </p:nvSpPr>
          <p:spPr>
            <a:xfrm>
              <a:off x="1750823" y="4342402"/>
              <a:ext cx="3397156" cy="6910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supported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E626F9-6749-2E6E-83CF-9AFB9F1A17C7}"/>
                </a:ext>
              </a:extLst>
            </p:cNvPr>
            <p:cNvSpPr/>
            <p:nvPr/>
          </p:nvSpPr>
          <p:spPr>
            <a:xfrm>
              <a:off x="1985773" y="5447226"/>
              <a:ext cx="4617117" cy="4295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Across key projects in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C17C91-182A-04D4-4588-78A6DBDC8EB6}"/>
                </a:ext>
              </a:extLst>
            </p:cNvPr>
            <p:cNvSpPr/>
            <p:nvPr/>
          </p:nvSpPr>
          <p:spPr>
            <a:xfrm>
              <a:off x="1985773" y="5874402"/>
              <a:ext cx="2317441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North West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D90FF8-14A9-27D1-BEAB-1FD7F5794BFA}"/>
                </a:ext>
              </a:extLst>
            </p:cNvPr>
            <p:cNvSpPr/>
            <p:nvPr/>
          </p:nvSpPr>
          <p:spPr>
            <a:xfrm>
              <a:off x="3842005" y="5874402"/>
              <a:ext cx="2336332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Glasgow &amp;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FDBCE9-1724-A56B-29A5-CAE6AC92EF62}"/>
                </a:ext>
              </a:extLst>
            </p:cNvPr>
            <p:cNvSpPr/>
            <p:nvPr/>
          </p:nvSpPr>
          <p:spPr>
            <a:xfrm>
              <a:off x="1985773" y="6301122"/>
              <a:ext cx="3057964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South Glasgow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98D91F-EDFC-FF42-D072-6EDC7F7F3D21}"/>
                </a:ext>
              </a:extLst>
            </p:cNvPr>
            <p:cNvSpPr/>
            <p:nvPr/>
          </p:nvSpPr>
          <p:spPr>
            <a:xfrm>
              <a:off x="7835774" y="2992340"/>
              <a:ext cx="1192589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534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9EAAF3-305E-3FCD-F71A-6DB37EE7DDFA}"/>
                </a:ext>
              </a:extLst>
            </p:cNvPr>
            <p:cNvSpPr/>
            <p:nvPr/>
          </p:nvSpPr>
          <p:spPr>
            <a:xfrm>
              <a:off x="8732457" y="2992340"/>
              <a:ext cx="3892447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 Supported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BF36FE-5607-6535-EF7A-C4D00CE7AA51}"/>
                </a:ext>
              </a:extLst>
            </p:cNvPr>
            <p:cNvSpPr/>
            <p:nvPr/>
          </p:nvSpPr>
          <p:spPr>
            <a:xfrm>
              <a:off x="7835774" y="3678393"/>
              <a:ext cx="2915724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in South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21C7A4-DD6A-A8D0-2239-1DD73B8FC15B}"/>
                </a:ext>
              </a:extLst>
            </p:cNvPr>
            <p:cNvSpPr/>
            <p:nvPr/>
          </p:nvSpPr>
          <p:spPr>
            <a:xfrm>
              <a:off x="7835774" y="4364194"/>
              <a:ext cx="2882281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Glasgow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B7CFCC-DF35-6F24-C4A2-E187A4697672}"/>
                </a:ext>
              </a:extLst>
            </p:cNvPr>
            <p:cNvSpPr/>
            <p:nvPr/>
          </p:nvSpPr>
          <p:spPr>
            <a:xfrm>
              <a:off x="8070851" y="5469018"/>
              <a:ext cx="5212470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Across partnerships with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D5E397-1BDA-21D0-2D06-80437ED243DC}"/>
                </a:ext>
              </a:extLst>
            </p:cNvPr>
            <p:cNvSpPr/>
            <p:nvPr/>
          </p:nvSpPr>
          <p:spPr>
            <a:xfrm>
              <a:off x="8070851" y="5895738"/>
              <a:ext cx="2909670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local Housing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14A0F8-3604-3221-28B9-6F2A32ABF2E5}"/>
                </a:ext>
              </a:extLst>
            </p:cNvPr>
            <p:cNvSpPr/>
            <p:nvPr/>
          </p:nvSpPr>
          <p:spPr>
            <a:xfrm>
              <a:off x="8070851" y="6322458"/>
              <a:ext cx="2685814" cy="429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 dirty="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Associations: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B0290B-A6C2-C994-4266-C9795290E5EB}"/>
                </a:ext>
              </a:extLst>
            </p:cNvPr>
            <p:cNvSpPr/>
            <p:nvPr/>
          </p:nvSpPr>
          <p:spPr>
            <a:xfrm>
              <a:off x="8070851" y="6748976"/>
              <a:ext cx="2611544" cy="4295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Glenoaks HA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116ED9-5DA2-0B51-A943-24FB5AE48A26}"/>
                </a:ext>
              </a:extLst>
            </p:cNvPr>
            <p:cNvSpPr/>
            <p:nvPr/>
          </p:nvSpPr>
          <p:spPr>
            <a:xfrm>
              <a:off x="8070851" y="7176151"/>
              <a:ext cx="3386665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New Gorbals HA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AC2194-E495-9B00-D48A-D7340B08E253}"/>
                </a:ext>
              </a:extLst>
            </p:cNvPr>
            <p:cNvSpPr/>
            <p:nvPr/>
          </p:nvSpPr>
          <p:spPr>
            <a:xfrm>
              <a:off x="8070851" y="7602872"/>
              <a:ext cx="1941984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Elderpark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824342-8400-52C6-7778-84A5577384E6}"/>
                </a:ext>
              </a:extLst>
            </p:cNvPr>
            <p:cNvSpPr/>
            <p:nvPr/>
          </p:nvSpPr>
          <p:spPr>
            <a:xfrm>
              <a:off x="9646667" y="7602872"/>
              <a:ext cx="611311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HA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84B003E-53C3-8CDE-1410-6284A9FDCB48}"/>
                </a:ext>
              </a:extLst>
            </p:cNvPr>
            <p:cNvSpPr/>
            <p:nvPr/>
          </p:nvSpPr>
          <p:spPr>
            <a:xfrm>
              <a:off x="8070851" y="8029592"/>
              <a:ext cx="2014242" cy="429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AB2C26B-27C2-B8C9-CCCC-2370C51A5121}"/>
                </a:ext>
              </a:extLst>
            </p:cNvPr>
            <p:cNvSpPr/>
            <p:nvPr/>
          </p:nvSpPr>
          <p:spPr>
            <a:xfrm>
              <a:off x="9700007" y="8029592"/>
              <a:ext cx="3194923" cy="429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D0F0C6-8F9C-26E9-E78C-8BE00E4ECC20}"/>
                </a:ext>
              </a:extLst>
            </p:cNvPr>
            <p:cNvSpPr/>
            <p:nvPr/>
          </p:nvSpPr>
          <p:spPr>
            <a:xfrm>
              <a:off x="13858368" y="3048347"/>
              <a:ext cx="1192589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674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F2548D-60AD-EA92-8C55-87398CE6F495}"/>
                </a:ext>
              </a:extLst>
            </p:cNvPr>
            <p:cNvSpPr/>
            <p:nvPr/>
          </p:nvSpPr>
          <p:spPr>
            <a:xfrm>
              <a:off x="14755051" y="3048347"/>
              <a:ext cx="3892448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 Supported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771FEF-E800-9C94-B7B1-8F346B25844B}"/>
                </a:ext>
              </a:extLst>
            </p:cNvPr>
            <p:cNvSpPr/>
            <p:nvPr/>
          </p:nvSpPr>
          <p:spPr>
            <a:xfrm>
              <a:off x="13858368" y="3734528"/>
              <a:ext cx="819383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in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79383A-1BB4-1965-0D32-508A186F206E}"/>
                </a:ext>
              </a:extLst>
            </p:cNvPr>
            <p:cNvSpPr/>
            <p:nvPr/>
          </p:nvSpPr>
          <p:spPr>
            <a:xfrm>
              <a:off x="14474064" y="3734528"/>
              <a:ext cx="3755629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North West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A012DE0-CA3B-B72E-B195-F78DB96A8299}"/>
                </a:ext>
              </a:extLst>
            </p:cNvPr>
            <p:cNvSpPr/>
            <p:nvPr/>
          </p:nvSpPr>
          <p:spPr>
            <a:xfrm>
              <a:off x="13858368" y="4420328"/>
              <a:ext cx="2882281" cy="690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45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Glasgow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3C92D6-C97B-C20F-B2C4-F973CD54ED13}"/>
                </a:ext>
              </a:extLst>
            </p:cNvPr>
            <p:cNvSpPr/>
            <p:nvPr/>
          </p:nvSpPr>
          <p:spPr>
            <a:xfrm>
              <a:off x="14093318" y="5525152"/>
              <a:ext cx="4801593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Pathfinder programme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093609-F70B-834D-C1DC-0DCA8B6A7440}"/>
                </a:ext>
              </a:extLst>
            </p:cNvPr>
            <p:cNvSpPr/>
            <p:nvPr/>
          </p:nvSpPr>
          <p:spPr>
            <a:xfrm>
              <a:off x="14093318" y="5951872"/>
              <a:ext cx="5024978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delivered in partnership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F8FD09-A5B1-A2B9-B689-A416E4BB3248}"/>
                </a:ext>
              </a:extLst>
            </p:cNvPr>
            <p:cNvSpPr/>
            <p:nvPr/>
          </p:nvSpPr>
          <p:spPr>
            <a:xfrm>
              <a:off x="14093317" y="6378389"/>
              <a:ext cx="4136375" cy="141442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 dirty="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with DRCYP.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 dirty="0" err="1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Calibri" panose="020F0502020204030204" pitchFamily="34" charset="0"/>
                </a:rPr>
                <a:t>Whiteinch</a:t>
              </a:r>
              <a:r>
                <a:rPr lang="en-GB" sz="2800" kern="100" dirty="0">
                  <a:solidFill>
                    <a:srgbClr val="000000"/>
                  </a:solidFill>
                  <a:latin typeface="Tenorite" panose="00000500000000000000" pitchFamily="2" charset="0"/>
                  <a:ea typeface="Calibri" panose="020F0502020204030204" pitchFamily="34" charset="0"/>
                </a:rPr>
                <a:t> &amp; Scotstoun HA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9BF715-B003-BF3A-DD22-7A269DEABCDB}"/>
                </a:ext>
              </a:extLst>
            </p:cNvPr>
            <p:cNvSpPr/>
            <p:nvPr/>
          </p:nvSpPr>
          <p:spPr>
            <a:xfrm>
              <a:off x="14093318" y="7232286"/>
              <a:ext cx="4096962" cy="429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 dirty="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Queens Cross HA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 dirty="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Network of over 22 </a:t>
              </a:r>
              <a:r>
                <a:rPr lang="en-GB" sz="2800" kern="100" dirty="0">
                  <a:solidFill>
                    <a:srgbClr val="000000"/>
                  </a:solidFill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referring organisations 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064C3FF-277F-9D36-9154-274552AF7638}"/>
                </a:ext>
              </a:extLst>
            </p:cNvPr>
            <p:cNvSpPr/>
            <p:nvPr/>
          </p:nvSpPr>
          <p:spPr>
            <a:xfrm>
              <a:off x="14093318" y="7659006"/>
              <a:ext cx="1633118" cy="429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800" kern="100" dirty="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l 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2CF48D-8D13-A76C-D304-C6A8D9C85512}"/>
                </a:ext>
              </a:extLst>
            </p:cNvPr>
            <p:cNvSpPr/>
            <p:nvPr/>
          </p:nvSpPr>
          <p:spPr>
            <a:xfrm>
              <a:off x="15326235" y="7659006"/>
              <a:ext cx="2753821" cy="429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8A07168-046E-1397-03F5-A10D0A76660C}"/>
                </a:ext>
              </a:extLst>
            </p:cNvPr>
            <p:cNvSpPr/>
            <p:nvPr/>
          </p:nvSpPr>
          <p:spPr>
            <a:xfrm>
              <a:off x="14093318" y="8085725"/>
              <a:ext cx="4457779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8600FA-38B3-FBB8-8110-2358E5A6839E}"/>
                </a:ext>
              </a:extLst>
            </p:cNvPr>
            <p:cNvSpPr/>
            <p:nvPr/>
          </p:nvSpPr>
          <p:spPr>
            <a:xfrm>
              <a:off x="14093318" y="8512446"/>
              <a:ext cx="1255299" cy="429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11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F75356-F731-CD53-6A26-E795977D958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6015"/>
              </a:lnSpc>
            </a:pPr>
            <a:r>
              <a:rPr lang="en-GB" sz="5100" spc="-155">
                <a:solidFill>
                  <a:srgbClr val="FFFFFF"/>
                </a:solidFill>
              </a:rPr>
              <a:t>Change</a:t>
            </a:r>
            <a:r>
              <a:rPr lang="en-GB" sz="5100" spc="-275">
                <a:solidFill>
                  <a:srgbClr val="FFFFFF"/>
                </a:solidFill>
              </a:rPr>
              <a:t> </a:t>
            </a:r>
            <a:r>
              <a:rPr lang="en-GB" sz="5100" spc="-150">
                <a:solidFill>
                  <a:srgbClr val="FFFFFF"/>
                </a:solidFill>
              </a:rPr>
              <a:t>that</a:t>
            </a:r>
            <a:r>
              <a:rPr lang="en-GB" sz="5100" spc="-260">
                <a:solidFill>
                  <a:srgbClr val="FFFFFF"/>
                </a:solidFill>
              </a:rPr>
              <a:t> </a:t>
            </a:r>
            <a:r>
              <a:rPr lang="en-GB" sz="5100" spc="-160">
                <a:solidFill>
                  <a:srgbClr val="FFFFFF"/>
                </a:solidFill>
              </a:rPr>
              <a:t>works.</a:t>
            </a:r>
            <a:endParaRPr lang="en-GB" sz="5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EB4894-8D07-5E6F-BF61-999D849490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D1A8DE-74D8-EC47-846A-7258109A8565}"/>
              </a:ext>
            </a:extLst>
          </p:cNvPr>
          <p:cNvGrpSpPr/>
          <p:nvPr/>
        </p:nvGrpSpPr>
        <p:grpSpPr>
          <a:xfrm>
            <a:off x="0" y="635"/>
            <a:ext cx="20104100" cy="11308081"/>
            <a:chOff x="0" y="0"/>
            <a:chExt cx="20104100" cy="113085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1F760C-D301-1BCC-3840-28DFBBF6D72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104100" cy="113085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3FA8E3-151D-D84E-8480-53074092591D}"/>
                </a:ext>
              </a:extLst>
            </p:cNvPr>
            <p:cNvSpPr/>
            <p:nvPr/>
          </p:nvSpPr>
          <p:spPr>
            <a:xfrm>
              <a:off x="1304544" y="1006787"/>
              <a:ext cx="11214280" cy="10737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7000" b="1" kern="100">
                  <a:solidFill>
                    <a:srgbClr val="000000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Placement Employers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56CDC6-BA86-ABE3-041B-D607DFABF64C}"/>
                </a:ext>
              </a:extLst>
            </p:cNvPr>
            <p:cNvSpPr/>
            <p:nvPr/>
          </p:nvSpPr>
          <p:spPr>
            <a:xfrm>
              <a:off x="2101342" y="3290895"/>
              <a:ext cx="2385178" cy="1381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9000" b="1" kern="100" dirty="0">
                  <a:solidFill>
                    <a:srgbClr val="FFFFFF"/>
                  </a:solidFill>
                  <a:latin typeface="Tenorite" panose="00000500000000000000" pitchFamily="2" charset="0"/>
                  <a:ea typeface="Calibri" panose="020F0502020204030204" pitchFamily="34" charset="0"/>
                </a:rPr>
                <a:t>617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91FDA7-D2BF-F97A-FF50-D31EACF8FB22}"/>
                </a:ext>
              </a:extLst>
            </p:cNvPr>
            <p:cNvSpPr/>
            <p:nvPr/>
          </p:nvSpPr>
          <p:spPr>
            <a:xfrm>
              <a:off x="3894709" y="3290895"/>
              <a:ext cx="15928550" cy="1381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9000" b="1" kern="10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 Community Employers </a:t>
              </a:r>
              <a:endParaRPr lang="en-GB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99A52-E1ED-8BDE-4F54-F0633B96295E}"/>
                </a:ext>
              </a:extLst>
            </p:cNvPr>
            <p:cNvSpPr/>
            <p:nvPr/>
          </p:nvSpPr>
          <p:spPr>
            <a:xfrm>
              <a:off x="2101342" y="4434150"/>
              <a:ext cx="16746413" cy="1381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9000" b="1" kern="100" dirty="0">
                  <a:solidFill>
                    <a:srgbClr val="FFFFFF"/>
                  </a:solidFill>
                  <a:effectLst/>
                  <a:latin typeface="Tenorite" panose="00000500000000000000" pitchFamily="2" charset="0"/>
                  <a:ea typeface="Tenorite" panose="00000500000000000000" pitchFamily="2" charset="0"/>
                  <a:cs typeface="Tenorite" panose="00000500000000000000" pitchFamily="2" charset="0"/>
                </a:rPr>
                <a:t>engaged across Glasgow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09B970-1A4E-D54B-B0B6-EF2BA0464D07}"/>
                </a:ext>
              </a:extLst>
            </p:cNvPr>
            <p:cNvSpPr/>
            <p:nvPr/>
          </p:nvSpPr>
          <p:spPr>
            <a:xfrm>
              <a:off x="2213483" y="8647597"/>
              <a:ext cx="2876698" cy="613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CBE92E4-6F17-0340-0FAC-88F96CCFD527}"/>
                </a:ext>
              </a:extLst>
            </p:cNvPr>
            <p:cNvSpPr/>
            <p:nvPr/>
          </p:nvSpPr>
          <p:spPr>
            <a:xfrm>
              <a:off x="16700881" y="8684427"/>
              <a:ext cx="1379627" cy="613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57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55E6864B0F04D974C3EE30BF72C8E" ma:contentTypeVersion="19" ma:contentTypeDescription="Create a new document." ma:contentTypeScope="" ma:versionID="3b25a740e4244b657c247acfeff5e2cc">
  <xsd:schema xmlns:xsd="http://www.w3.org/2001/XMLSchema" xmlns:xs="http://www.w3.org/2001/XMLSchema" xmlns:p="http://schemas.microsoft.com/office/2006/metadata/properties" xmlns:ns2="8243e68f-606e-4455-b76b-fbc62214bc7a" xmlns:ns3="63663fbd-ff7d-4fb0-b4ac-1fce7d9516ae" targetNamespace="http://schemas.microsoft.com/office/2006/metadata/properties" ma:root="true" ma:fieldsID="a23c26615382fc43894e5e8832ef48ac" ns2:_="" ns3:_="">
    <xsd:import namespace="8243e68f-606e-4455-b76b-fbc62214bc7a"/>
    <xsd:import namespace="63663fbd-ff7d-4fb0-b4ac-1fce7d951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3e68f-606e-4455-b76b-fbc62214b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14fa96-3bf5-401b-bb59-787898f7e1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63fbd-ff7d-4fb0-b4ac-1fce7d951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42a175-e3c2-403e-92ed-248dc0316eb0}" ma:internalName="TaxCatchAll" ma:showField="CatchAllData" ma:web="63663fbd-ff7d-4fb0-b4ac-1fce7d9516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43e68f-606e-4455-b76b-fbc62214bc7a">
      <Terms xmlns="http://schemas.microsoft.com/office/infopath/2007/PartnerControls"/>
    </lcf76f155ced4ddcb4097134ff3c332f>
    <TaxCatchAll xmlns="63663fbd-ff7d-4fb0-b4ac-1fce7d9516ae" xsi:nil="true"/>
  </documentManagement>
</p:properties>
</file>

<file path=customXml/itemProps1.xml><?xml version="1.0" encoding="utf-8"?>
<ds:datastoreItem xmlns:ds="http://schemas.openxmlformats.org/officeDocument/2006/customXml" ds:itemID="{36952E30-2D7A-484D-968A-D57EA42FF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43e68f-606e-4455-b76b-fbc62214bc7a"/>
    <ds:schemaRef ds:uri="63663fbd-ff7d-4fb0-b4ac-1fce7d951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DBC167-C4E0-4A55-AF4C-F73543E1F4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3BF496-225C-4109-ADEB-2613A3D204EE}">
  <ds:schemaRefs>
    <ds:schemaRef ds:uri="http://schemas.microsoft.com/office/2006/metadata/properties"/>
    <ds:schemaRef ds:uri="http://schemas.microsoft.com/office/infopath/2007/PartnerControls"/>
    <ds:schemaRef ds:uri="8243e68f-606e-4455-b76b-fbc62214bc7a"/>
    <ds:schemaRef ds:uri="63663fbd-ff7d-4fb0-b4ac-1fce7d9516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638</Words>
  <Application>Microsoft Office PowerPoint</Application>
  <PresentationFormat>Custom</PresentationFormat>
  <Paragraphs>216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Futura PT Heavy</vt:lpstr>
      <vt:lpstr>Tenorite</vt:lpstr>
      <vt:lpstr>Tenorite 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Scott Christie</dc:creator>
  <cp:lastModifiedBy>craig watson</cp:lastModifiedBy>
  <cp:revision>24</cp:revision>
  <dcterms:created xsi:type="dcterms:W3CDTF">2025-06-17T11:01:02Z</dcterms:created>
  <dcterms:modified xsi:type="dcterms:W3CDTF">2026-06-25T15:28:59Z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2025-06-17T00:00:00Z</vt:filetime>
  </property>
  <property fmtid="{D5CDD505-2E9C-101B-9397-08002B2CF9AE}" pid="3" name="Creator">
    <vt:lpwstr>Adobe InDesign 20.3 (Macintosh)</vt:lpwstr>
  </property>
  <property fmtid="{D5CDD505-2E9C-101B-9397-08002B2CF9AE}" pid="4" name="LastSaved">
    <vt:filetime>2025-06-17T00:00:00Z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0x0101005CF55E6864B0F04D974C3EE30BF72C8E</vt:lpwstr>
  </property>
</Properties>
</file>