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  <p:sldMasterId id="2147483683" r:id="rId4"/>
  </p:sldMasterIdLst>
  <p:sldIdLst>
    <p:sldId id="256" r:id="rId5"/>
    <p:sldId id="258" r:id="rId6"/>
    <p:sldId id="259" r:id="rId7"/>
    <p:sldId id="260" r:id="rId8"/>
    <p:sldId id="261" r:id="rId9"/>
    <p:sldId id="262" r:id="rId10"/>
    <p:sldId id="270" r:id="rId11"/>
    <p:sldId id="263" r:id="rId12"/>
    <p:sldId id="264" r:id="rId13"/>
    <p:sldId id="271" r:id="rId14"/>
    <p:sldId id="272" r:id="rId15"/>
    <p:sldId id="265" r:id="rId16"/>
    <p:sldId id="266" r:id="rId17"/>
    <p:sldId id="267" r:id="rId18"/>
    <p:sldId id="268" r:id="rId19"/>
    <p:sldId id="269" r:id="rId20"/>
  </p:sldIdLst>
  <p:sldSz cx="12192000" cy="6858000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20" y="80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1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DFFA17-8795-4A73-82F4-1B9D7A4E9EB7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43BFE60-1962-4C55-867D-4EF7567F9BE6}">
      <dgm:prSet phldrT="[Text]"/>
      <dgm:spPr>
        <a:solidFill>
          <a:schemeClr val="accent4"/>
        </a:solidFill>
      </dgm:spPr>
      <dgm:t>
        <a:bodyPr/>
        <a:lstStyle/>
        <a:p>
          <a:r>
            <a:rPr lang="en-GB" dirty="0"/>
            <a:t>Financial Sustainability</a:t>
          </a:r>
        </a:p>
      </dgm:t>
    </dgm:pt>
    <dgm:pt modelId="{037AE74D-D529-4AB7-8047-9AA65DAF231F}" type="parTrans" cxnId="{FAEDFC4B-8052-4976-9CB6-2187EF007461}">
      <dgm:prSet/>
      <dgm:spPr/>
      <dgm:t>
        <a:bodyPr/>
        <a:lstStyle/>
        <a:p>
          <a:endParaRPr lang="en-GB"/>
        </a:p>
      </dgm:t>
    </dgm:pt>
    <dgm:pt modelId="{8650EF6E-D843-46A9-8072-5020E589673B}" type="sibTrans" cxnId="{FAEDFC4B-8052-4976-9CB6-2187EF007461}">
      <dgm:prSet/>
      <dgm:spPr>
        <a:noFill/>
        <a:ln>
          <a:noFill/>
        </a:ln>
      </dgm:spPr>
      <dgm:t>
        <a:bodyPr/>
        <a:lstStyle/>
        <a:p>
          <a:endParaRPr lang="en-GB"/>
        </a:p>
      </dgm:t>
    </dgm:pt>
    <dgm:pt modelId="{5E2E48C6-3DB6-499E-A152-F8E4482EEDC4}">
      <dgm:prSet/>
      <dgm:spPr>
        <a:solidFill>
          <a:schemeClr val="accent4"/>
        </a:solidFill>
      </dgm:spPr>
      <dgm:t>
        <a:bodyPr/>
        <a:lstStyle/>
        <a:p>
          <a:r>
            <a:rPr lang="en-GB"/>
            <a:t>Alignment with Community Needs</a:t>
          </a:r>
          <a:endParaRPr lang="en-GB" dirty="0"/>
        </a:p>
      </dgm:t>
    </dgm:pt>
    <dgm:pt modelId="{4E94A013-8479-4E3D-B3F5-43A17050EC17}" type="parTrans" cxnId="{49A6C47F-0941-4856-B414-3C975495191C}">
      <dgm:prSet/>
      <dgm:spPr/>
      <dgm:t>
        <a:bodyPr/>
        <a:lstStyle/>
        <a:p>
          <a:endParaRPr lang="en-GB"/>
        </a:p>
      </dgm:t>
    </dgm:pt>
    <dgm:pt modelId="{C6195773-FE85-4AC3-BBD3-649E5254D9D7}" type="sibTrans" cxnId="{49A6C47F-0941-4856-B414-3C975495191C}">
      <dgm:prSet/>
      <dgm:spPr>
        <a:noFill/>
        <a:ln>
          <a:noFill/>
        </a:ln>
      </dgm:spPr>
      <dgm:t>
        <a:bodyPr/>
        <a:lstStyle/>
        <a:p>
          <a:endParaRPr lang="en-GB"/>
        </a:p>
      </dgm:t>
    </dgm:pt>
    <dgm:pt modelId="{F3DF0FB6-D2B3-40B9-BE91-E685D6C1D54D}">
      <dgm:prSet/>
      <dgm:spPr>
        <a:solidFill>
          <a:schemeClr val="accent4"/>
        </a:solidFill>
      </dgm:spPr>
      <dgm:t>
        <a:bodyPr/>
        <a:lstStyle/>
        <a:p>
          <a:r>
            <a:rPr lang="en-GB"/>
            <a:t>Operational Capacity and Management</a:t>
          </a:r>
          <a:endParaRPr lang="en-GB" dirty="0"/>
        </a:p>
      </dgm:t>
    </dgm:pt>
    <dgm:pt modelId="{4ECE89BA-4711-45AF-9F18-73513A0A511C}" type="parTrans" cxnId="{F50F8C91-1A5A-4F9E-B8E9-77A37ABC18E2}">
      <dgm:prSet/>
      <dgm:spPr/>
      <dgm:t>
        <a:bodyPr/>
        <a:lstStyle/>
        <a:p>
          <a:endParaRPr lang="en-GB"/>
        </a:p>
      </dgm:t>
    </dgm:pt>
    <dgm:pt modelId="{ACD602E8-208F-441E-855F-A1DD56B7EBDF}" type="sibTrans" cxnId="{F50F8C91-1A5A-4F9E-B8E9-77A37ABC18E2}">
      <dgm:prSet/>
      <dgm:spPr>
        <a:noFill/>
        <a:ln>
          <a:noFill/>
        </a:ln>
      </dgm:spPr>
      <dgm:t>
        <a:bodyPr/>
        <a:lstStyle/>
        <a:p>
          <a:endParaRPr lang="en-GB"/>
        </a:p>
      </dgm:t>
    </dgm:pt>
    <dgm:pt modelId="{D58E84DA-4DCA-4452-A1FA-1A542060BA3D}">
      <dgm:prSet/>
      <dgm:spPr>
        <a:solidFill>
          <a:schemeClr val="accent4"/>
        </a:solidFill>
      </dgm:spPr>
      <dgm:t>
        <a:bodyPr/>
        <a:lstStyle/>
        <a:p>
          <a:r>
            <a:rPr lang="en-GB"/>
            <a:t>Service Delivery and Programming</a:t>
          </a:r>
          <a:endParaRPr lang="en-GB" dirty="0"/>
        </a:p>
      </dgm:t>
    </dgm:pt>
    <dgm:pt modelId="{177A0F1D-1F40-439E-87DC-712D594E909F}" type="parTrans" cxnId="{D36E2E4E-9200-43EC-B381-131E0B67D8A7}">
      <dgm:prSet/>
      <dgm:spPr/>
      <dgm:t>
        <a:bodyPr/>
        <a:lstStyle/>
        <a:p>
          <a:endParaRPr lang="en-GB"/>
        </a:p>
      </dgm:t>
    </dgm:pt>
    <dgm:pt modelId="{DECDCBD1-5A42-490B-A60B-9CA21DA8B178}" type="sibTrans" cxnId="{D36E2E4E-9200-43EC-B381-131E0B67D8A7}">
      <dgm:prSet/>
      <dgm:spPr>
        <a:noFill/>
        <a:ln>
          <a:noFill/>
        </a:ln>
      </dgm:spPr>
      <dgm:t>
        <a:bodyPr/>
        <a:lstStyle/>
        <a:p>
          <a:endParaRPr lang="en-GB"/>
        </a:p>
      </dgm:t>
    </dgm:pt>
    <dgm:pt modelId="{CF725CC5-2039-4236-8D5E-76840FD6AEC7}">
      <dgm:prSet/>
      <dgm:spPr>
        <a:solidFill>
          <a:schemeClr val="accent4"/>
        </a:solidFill>
      </dgm:spPr>
      <dgm:t>
        <a:bodyPr/>
        <a:lstStyle/>
        <a:p>
          <a:r>
            <a:rPr lang="en-GB"/>
            <a:t>Risk Management and Contingency</a:t>
          </a:r>
          <a:endParaRPr lang="en-GB" dirty="0"/>
        </a:p>
      </dgm:t>
    </dgm:pt>
    <dgm:pt modelId="{37E266C3-FFCE-4A55-8A36-12C100ADEDAA}" type="parTrans" cxnId="{1B71E51E-098A-47C9-A0DA-11248BAFFE06}">
      <dgm:prSet/>
      <dgm:spPr/>
      <dgm:t>
        <a:bodyPr/>
        <a:lstStyle/>
        <a:p>
          <a:endParaRPr lang="en-GB"/>
        </a:p>
      </dgm:t>
    </dgm:pt>
    <dgm:pt modelId="{38BC8DAB-984E-430D-A9CB-3E9C9FEE2967}" type="sibTrans" cxnId="{1B71E51E-098A-47C9-A0DA-11248BAFFE06}">
      <dgm:prSet/>
      <dgm:spPr>
        <a:noFill/>
        <a:ln>
          <a:noFill/>
        </a:ln>
      </dgm:spPr>
      <dgm:t>
        <a:bodyPr/>
        <a:lstStyle/>
        <a:p>
          <a:endParaRPr lang="en-GB"/>
        </a:p>
      </dgm:t>
    </dgm:pt>
    <dgm:pt modelId="{8BD9BDD2-8BDF-45F1-9FE1-FBD7C22E468D}">
      <dgm:prSet/>
      <dgm:spPr>
        <a:solidFill>
          <a:schemeClr val="accent4"/>
        </a:solidFill>
      </dgm:spPr>
      <dgm:t>
        <a:bodyPr/>
        <a:lstStyle/>
        <a:p>
          <a:r>
            <a:rPr lang="en-GB"/>
            <a:t>Space Utilisation and Revenue Generation</a:t>
          </a:r>
          <a:endParaRPr lang="en-GB" dirty="0"/>
        </a:p>
      </dgm:t>
    </dgm:pt>
    <dgm:pt modelId="{B7BF87D2-D0BB-42E7-9BB2-1DB3AD4B6EEA}" type="parTrans" cxnId="{D6CB6FC2-345A-4AA6-A529-EE6C7439CB59}">
      <dgm:prSet/>
      <dgm:spPr/>
      <dgm:t>
        <a:bodyPr/>
        <a:lstStyle/>
        <a:p>
          <a:endParaRPr lang="en-GB"/>
        </a:p>
      </dgm:t>
    </dgm:pt>
    <dgm:pt modelId="{B4C9F4CD-B383-4D1A-8B58-9D47A02C3259}" type="sibTrans" cxnId="{D6CB6FC2-345A-4AA6-A529-EE6C7439CB59}">
      <dgm:prSet/>
      <dgm:spPr>
        <a:noFill/>
        <a:ln>
          <a:noFill/>
        </a:ln>
      </dgm:spPr>
      <dgm:t>
        <a:bodyPr/>
        <a:lstStyle/>
        <a:p>
          <a:endParaRPr lang="en-GB"/>
        </a:p>
      </dgm:t>
    </dgm:pt>
    <dgm:pt modelId="{EDA1940C-60A1-447A-B5D5-E1AD49A9DE90}">
      <dgm:prSet/>
      <dgm:spPr>
        <a:solidFill>
          <a:schemeClr val="accent4"/>
        </a:solidFill>
      </dgm:spPr>
      <dgm:t>
        <a:bodyPr/>
        <a:lstStyle/>
        <a:p>
          <a:r>
            <a:rPr lang="en-GB"/>
            <a:t>Governance and Accountability</a:t>
          </a:r>
          <a:endParaRPr lang="en-GB" dirty="0"/>
        </a:p>
      </dgm:t>
    </dgm:pt>
    <dgm:pt modelId="{1B17D9B7-31B0-4247-AA9B-903CB1DD4875}" type="parTrans" cxnId="{0E959755-86B4-4495-B5EA-09465D7674D1}">
      <dgm:prSet/>
      <dgm:spPr/>
      <dgm:t>
        <a:bodyPr/>
        <a:lstStyle/>
        <a:p>
          <a:endParaRPr lang="en-GB"/>
        </a:p>
      </dgm:t>
    </dgm:pt>
    <dgm:pt modelId="{4458261D-EE48-4228-AB97-E209922BA1B1}" type="sibTrans" cxnId="{0E959755-86B4-4495-B5EA-09465D7674D1}">
      <dgm:prSet/>
      <dgm:spPr>
        <a:noFill/>
        <a:ln>
          <a:noFill/>
        </a:ln>
      </dgm:spPr>
      <dgm:t>
        <a:bodyPr/>
        <a:lstStyle/>
        <a:p>
          <a:endParaRPr lang="en-GB"/>
        </a:p>
      </dgm:t>
    </dgm:pt>
    <dgm:pt modelId="{8D61A63A-98AE-4F25-9DDF-EBE4039EEC77}">
      <dgm:prSet/>
      <dgm:spPr>
        <a:solidFill>
          <a:schemeClr val="accent4"/>
        </a:solidFill>
      </dgm:spPr>
      <dgm:t>
        <a:bodyPr/>
        <a:lstStyle/>
        <a:p>
          <a:r>
            <a:rPr lang="en-GB"/>
            <a:t>Partnerships and Collaborations</a:t>
          </a:r>
          <a:endParaRPr lang="en-GB" dirty="0"/>
        </a:p>
      </dgm:t>
    </dgm:pt>
    <dgm:pt modelId="{8B5F1C04-43B1-4353-B404-B9AE8707A3E6}" type="parTrans" cxnId="{72AF2AB4-87E6-4882-9777-19537CB63BE5}">
      <dgm:prSet/>
      <dgm:spPr/>
      <dgm:t>
        <a:bodyPr/>
        <a:lstStyle/>
        <a:p>
          <a:endParaRPr lang="en-GB"/>
        </a:p>
      </dgm:t>
    </dgm:pt>
    <dgm:pt modelId="{2D6BE81C-A0DE-4059-A336-2CF0FC0D66D7}" type="sibTrans" cxnId="{72AF2AB4-87E6-4882-9777-19537CB63BE5}">
      <dgm:prSet/>
      <dgm:spPr>
        <a:noFill/>
        <a:ln>
          <a:noFill/>
        </a:ln>
      </dgm:spPr>
      <dgm:t>
        <a:bodyPr/>
        <a:lstStyle/>
        <a:p>
          <a:endParaRPr lang="en-GB"/>
        </a:p>
      </dgm:t>
    </dgm:pt>
    <dgm:pt modelId="{BE4D5702-8154-4D82-BF65-54F74B019725}">
      <dgm:prSet/>
      <dgm:spPr>
        <a:solidFill>
          <a:schemeClr val="accent4"/>
        </a:solidFill>
      </dgm:spPr>
      <dgm:t>
        <a:bodyPr/>
        <a:lstStyle/>
        <a:p>
          <a:r>
            <a:rPr lang="en-GB"/>
            <a:t>Maintenance and Facility Management</a:t>
          </a:r>
          <a:endParaRPr lang="en-GB" dirty="0"/>
        </a:p>
      </dgm:t>
    </dgm:pt>
    <dgm:pt modelId="{16CBF787-FC0C-4220-9153-5AF52DABF414}" type="parTrans" cxnId="{EE192503-6CDE-4E86-98F9-5175D2F67803}">
      <dgm:prSet/>
      <dgm:spPr/>
      <dgm:t>
        <a:bodyPr/>
        <a:lstStyle/>
        <a:p>
          <a:endParaRPr lang="en-GB"/>
        </a:p>
      </dgm:t>
    </dgm:pt>
    <dgm:pt modelId="{FD4C8A85-0922-453B-9DFC-625AA37F3B94}" type="sibTrans" cxnId="{EE192503-6CDE-4E86-98F9-5175D2F67803}">
      <dgm:prSet/>
      <dgm:spPr>
        <a:noFill/>
        <a:ln>
          <a:noFill/>
        </a:ln>
      </dgm:spPr>
      <dgm:t>
        <a:bodyPr/>
        <a:lstStyle/>
        <a:p>
          <a:endParaRPr lang="en-GB"/>
        </a:p>
      </dgm:t>
    </dgm:pt>
    <dgm:pt modelId="{B195D4D8-D056-4F80-A009-1CDD7B9CA06B}">
      <dgm:prSet/>
      <dgm:spPr>
        <a:solidFill>
          <a:schemeClr val="accent4"/>
        </a:solidFill>
      </dgm:spPr>
      <dgm:t>
        <a:bodyPr/>
        <a:lstStyle/>
        <a:p>
          <a:r>
            <a:rPr lang="en-GB"/>
            <a:t>Contributions to RHA’s Strategic Goals</a:t>
          </a:r>
          <a:endParaRPr lang="en-GB" dirty="0"/>
        </a:p>
      </dgm:t>
    </dgm:pt>
    <dgm:pt modelId="{E0697BD9-3F04-40B7-A686-01337F62FE6B}" type="parTrans" cxnId="{AEF5A84F-29AE-4662-B031-898CCEAE8722}">
      <dgm:prSet/>
      <dgm:spPr/>
      <dgm:t>
        <a:bodyPr/>
        <a:lstStyle/>
        <a:p>
          <a:endParaRPr lang="en-GB"/>
        </a:p>
      </dgm:t>
    </dgm:pt>
    <dgm:pt modelId="{19C538D8-4902-4A1E-9B46-8A76ED3D2511}" type="sibTrans" cxnId="{AEF5A84F-29AE-4662-B031-898CCEAE8722}">
      <dgm:prSet/>
      <dgm:spPr/>
      <dgm:t>
        <a:bodyPr/>
        <a:lstStyle/>
        <a:p>
          <a:endParaRPr lang="en-GB"/>
        </a:p>
      </dgm:t>
    </dgm:pt>
    <dgm:pt modelId="{B9DF2EC3-C46D-44EF-BD8F-4DC0BEE18E9D}" type="pres">
      <dgm:prSet presAssocID="{ECDFFA17-8795-4A73-82F4-1B9D7A4E9EB7}" presName="Name0" presStyleCnt="0">
        <dgm:presLayoutVars>
          <dgm:dir/>
          <dgm:resizeHandles/>
        </dgm:presLayoutVars>
      </dgm:prSet>
      <dgm:spPr/>
    </dgm:pt>
    <dgm:pt modelId="{68B74CF0-15B0-40B6-846F-7B1FEABD568E}" type="pres">
      <dgm:prSet presAssocID="{343BFE60-1962-4C55-867D-4EF7567F9BE6}" presName="compNode" presStyleCnt="0"/>
      <dgm:spPr/>
    </dgm:pt>
    <dgm:pt modelId="{0434F32B-56D8-46A6-B7E8-2D4C834A663E}" type="pres">
      <dgm:prSet presAssocID="{343BFE60-1962-4C55-867D-4EF7567F9BE6}" presName="dummyConnPt" presStyleCnt="0"/>
      <dgm:spPr/>
    </dgm:pt>
    <dgm:pt modelId="{24F0157E-959A-4929-97C7-63CA58D29BA9}" type="pres">
      <dgm:prSet presAssocID="{343BFE60-1962-4C55-867D-4EF7567F9BE6}" presName="node" presStyleLbl="node1" presStyleIdx="0" presStyleCnt="10">
        <dgm:presLayoutVars>
          <dgm:bulletEnabled val="1"/>
        </dgm:presLayoutVars>
      </dgm:prSet>
      <dgm:spPr/>
    </dgm:pt>
    <dgm:pt modelId="{CC3B7AA3-AEBD-443C-BAA2-3C337707272D}" type="pres">
      <dgm:prSet presAssocID="{8650EF6E-D843-46A9-8072-5020E589673B}" presName="sibTrans" presStyleLbl="bgSibTrans2D1" presStyleIdx="0" presStyleCnt="9"/>
      <dgm:spPr/>
    </dgm:pt>
    <dgm:pt modelId="{2C92DBDD-DAF9-47FB-B15C-963B2BFB04FE}" type="pres">
      <dgm:prSet presAssocID="{5E2E48C6-3DB6-499E-A152-F8E4482EEDC4}" presName="compNode" presStyleCnt="0"/>
      <dgm:spPr/>
    </dgm:pt>
    <dgm:pt modelId="{D40A628F-2EBF-49C6-B6FF-A1219778661A}" type="pres">
      <dgm:prSet presAssocID="{5E2E48C6-3DB6-499E-A152-F8E4482EEDC4}" presName="dummyConnPt" presStyleCnt="0"/>
      <dgm:spPr/>
    </dgm:pt>
    <dgm:pt modelId="{2A116236-FF23-4B35-A06C-5F295C0FA9FF}" type="pres">
      <dgm:prSet presAssocID="{5E2E48C6-3DB6-499E-A152-F8E4482EEDC4}" presName="node" presStyleLbl="node1" presStyleIdx="1" presStyleCnt="10">
        <dgm:presLayoutVars>
          <dgm:bulletEnabled val="1"/>
        </dgm:presLayoutVars>
      </dgm:prSet>
      <dgm:spPr/>
    </dgm:pt>
    <dgm:pt modelId="{26AA0914-629E-4588-98C8-F5F4F38AC07E}" type="pres">
      <dgm:prSet presAssocID="{C6195773-FE85-4AC3-BBD3-649E5254D9D7}" presName="sibTrans" presStyleLbl="bgSibTrans2D1" presStyleIdx="1" presStyleCnt="9"/>
      <dgm:spPr/>
    </dgm:pt>
    <dgm:pt modelId="{FDD6E78C-7EAF-49C3-8946-CA538C2EF702}" type="pres">
      <dgm:prSet presAssocID="{F3DF0FB6-D2B3-40B9-BE91-E685D6C1D54D}" presName="compNode" presStyleCnt="0"/>
      <dgm:spPr/>
    </dgm:pt>
    <dgm:pt modelId="{38227F41-1D52-4BD5-B272-430319316753}" type="pres">
      <dgm:prSet presAssocID="{F3DF0FB6-D2B3-40B9-BE91-E685D6C1D54D}" presName="dummyConnPt" presStyleCnt="0"/>
      <dgm:spPr/>
    </dgm:pt>
    <dgm:pt modelId="{D47CF1C8-3BB3-4173-88DC-22E9F2ED0A28}" type="pres">
      <dgm:prSet presAssocID="{F3DF0FB6-D2B3-40B9-BE91-E685D6C1D54D}" presName="node" presStyleLbl="node1" presStyleIdx="2" presStyleCnt="10">
        <dgm:presLayoutVars>
          <dgm:bulletEnabled val="1"/>
        </dgm:presLayoutVars>
      </dgm:prSet>
      <dgm:spPr/>
    </dgm:pt>
    <dgm:pt modelId="{231A51CF-DF77-4CEB-8079-08CBFFBD5DC8}" type="pres">
      <dgm:prSet presAssocID="{ACD602E8-208F-441E-855F-A1DD56B7EBDF}" presName="sibTrans" presStyleLbl="bgSibTrans2D1" presStyleIdx="2" presStyleCnt="9"/>
      <dgm:spPr/>
    </dgm:pt>
    <dgm:pt modelId="{D2903A23-06E6-4933-8AD9-23E4AF25E59C}" type="pres">
      <dgm:prSet presAssocID="{D58E84DA-4DCA-4452-A1FA-1A542060BA3D}" presName="compNode" presStyleCnt="0"/>
      <dgm:spPr/>
    </dgm:pt>
    <dgm:pt modelId="{69EC96CC-5293-43E3-B866-F382EB7A2139}" type="pres">
      <dgm:prSet presAssocID="{D58E84DA-4DCA-4452-A1FA-1A542060BA3D}" presName="dummyConnPt" presStyleCnt="0"/>
      <dgm:spPr/>
    </dgm:pt>
    <dgm:pt modelId="{F71461C5-06C9-46F6-A364-BA99A4D2C796}" type="pres">
      <dgm:prSet presAssocID="{D58E84DA-4DCA-4452-A1FA-1A542060BA3D}" presName="node" presStyleLbl="node1" presStyleIdx="3" presStyleCnt="10">
        <dgm:presLayoutVars>
          <dgm:bulletEnabled val="1"/>
        </dgm:presLayoutVars>
      </dgm:prSet>
      <dgm:spPr/>
    </dgm:pt>
    <dgm:pt modelId="{890CEA25-1916-443F-B657-C919201C3325}" type="pres">
      <dgm:prSet presAssocID="{DECDCBD1-5A42-490B-A60B-9CA21DA8B178}" presName="sibTrans" presStyleLbl="bgSibTrans2D1" presStyleIdx="3" presStyleCnt="9"/>
      <dgm:spPr/>
    </dgm:pt>
    <dgm:pt modelId="{19B8754A-7E65-4395-8DBE-819F57B989BC}" type="pres">
      <dgm:prSet presAssocID="{CF725CC5-2039-4236-8D5E-76840FD6AEC7}" presName="compNode" presStyleCnt="0"/>
      <dgm:spPr/>
    </dgm:pt>
    <dgm:pt modelId="{458D249F-F840-4E69-8E95-EA701247E209}" type="pres">
      <dgm:prSet presAssocID="{CF725CC5-2039-4236-8D5E-76840FD6AEC7}" presName="dummyConnPt" presStyleCnt="0"/>
      <dgm:spPr/>
    </dgm:pt>
    <dgm:pt modelId="{5EA2E4C5-F459-4BCC-8B42-FCE0125F1A15}" type="pres">
      <dgm:prSet presAssocID="{CF725CC5-2039-4236-8D5E-76840FD6AEC7}" presName="node" presStyleLbl="node1" presStyleIdx="4" presStyleCnt="10">
        <dgm:presLayoutVars>
          <dgm:bulletEnabled val="1"/>
        </dgm:presLayoutVars>
      </dgm:prSet>
      <dgm:spPr/>
    </dgm:pt>
    <dgm:pt modelId="{70D2BCF4-4A7A-4B38-A56A-CC62194E0E38}" type="pres">
      <dgm:prSet presAssocID="{38BC8DAB-984E-430D-A9CB-3E9C9FEE2967}" presName="sibTrans" presStyleLbl="bgSibTrans2D1" presStyleIdx="4" presStyleCnt="9"/>
      <dgm:spPr/>
    </dgm:pt>
    <dgm:pt modelId="{D373CFD0-92CE-44DA-9043-7D500291B123}" type="pres">
      <dgm:prSet presAssocID="{8BD9BDD2-8BDF-45F1-9FE1-FBD7C22E468D}" presName="compNode" presStyleCnt="0"/>
      <dgm:spPr/>
    </dgm:pt>
    <dgm:pt modelId="{2F0A9EC1-9D14-45A8-BE85-C9FE25024993}" type="pres">
      <dgm:prSet presAssocID="{8BD9BDD2-8BDF-45F1-9FE1-FBD7C22E468D}" presName="dummyConnPt" presStyleCnt="0"/>
      <dgm:spPr/>
    </dgm:pt>
    <dgm:pt modelId="{3FCF7B9D-B81E-46F6-9D95-84FAD567F6C9}" type="pres">
      <dgm:prSet presAssocID="{8BD9BDD2-8BDF-45F1-9FE1-FBD7C22E468D}" presName="node" presStyleLbl="node1" presStyleIdx="5" presStyleCnt="10">
        <dgm:presLayoutVars>
          <dgm:bulletEnabled val="1"/>
        </dgm:presLayoutVars>
      </dgm:prSet>
      <dgm:spPr/>
    </dgm:pt>
    <dgm:pt modelId="{D1506089-F05C-4BAE-844F-80FE2C462987}" type="pres">
      <dgm:prSet presAssocID="{B4C9F4CD-B383-4D1A-8B58-9D47A02C3259}" presName="sibTrans" presStyleLbl="bgSibTrans2D1" presStyleIdx="5" presStyleCnt="9"/>
      <dgm:spPr/>
    </dgm:pt>
    <dgm:pt modelId="{CC5F71F7-A69C-4A11-99D9-55C9CC639B2C}" type="pres">
      <dgm:prSet presAssocID="{EDA1940C-60A1-447A-B5D5-E1AD49A9DE90}" presName="compNode" presStyleCnt="0"/>
      <dgm:spPr/>
    </dgm:pt>
    <dgm:pt modelId="{D5495430-23C0-485C-86B6-80B855560251}" type="pres">
      <dgm:prSet presAssocID="{EDA1940C-60A1-447A-B5D5-E1AD49A9DE90}" presName="dummyConnPt" presStyleCnt="0"/>
      <dgm:spPr/>
    </dgm:pt>
    <dgm:pt modelId="{48422BEA-211A-47C5-8716-0AA479140BC4}" type="pres">
      <dgm:prSet presAssocID="{EDA1940C-60A1-447A-B5D5-E1AD49A9DE90}" presName="node" presStyleLbl="node1" presStyleIdx="6" presStyleCnt="10">
        <dgm:presLayoutVars>
          <dgm:bulletEnabled val="1"/>
        </dgm:presLayoutVars>
      </dgm:prSet>
      <dgm:spPr/>
    </dgm:pt>
    <dgm:pt modelId="{32D78F54-A709-4034-856A-59B667F62540}" type="pres">
      <dgm:prSet presAssocID="{4458261D-EE48-4228-AB97-E209922BA1B1}" presName="sibTrans" presStyleLbl="bgSibTrans2D1" presStyleIdx="6" presStyleCnt="9"/>
      <dgm:spPr/>
    </dgm:pt>
    <dgm:pt modelId="{92C16430-B1E0-4CF8-91AB-3502D0706ECA}" type="pres">
      <dgm:prSet presAssocID="{8D61A63A-98AE-4F25-9DDF-EBE4039EEC77}" presName="compNode" presStyleCnt="0"/>
      <dgm:spPr/>
    </dgm:pt>
    <dgm:pt modelId="{B198B738-4065-4D62-9A30-81C7100C7908}" type="pres">
      <dgm:prSet presAssocID="{8D61A63A-98AE-4F25-9DDF-EBE4039EEC77}" presName="dummyConnPt" presStyleCnt="0"/>
      <dgm:spPr/>
    </dgm:pt>
    <dgm:pt modelId="{258D67C8-D126-45B6-8780-84674F27928B}" type="pres">
      <dgm:prSet presAssocID="{8D61A63A-98AE-4F25-9DDF-EBE4039EEC77}" presName="node" presStyleLbl="node1" presStyleIdx="7" presStyleCnt="10">
        <dgm:presLayoutVars>
          <dgm:bulletEnabled val="1"/>
        </dgm:presLayoutVars>
      </dgm:prSet>
      <dgm:spPr/>
    </dgm:pt>
    <dgm:pt modelId="{A4219A46-1DE1-4E95-9333-4F96E1DC38ED}" type="pres">
      <dgm:prSet presAssocID="{2D6BE81C-A0DE-4059-A336-2CF0FC0D66D7}" presName="sibTrans" presStyleLbl="bgSibTrans2D1" presStyleIdx="7" presStyleCnt="9"/>
      <dgm:spPr/>
    </dgm:pt>
    <dgm:pt modelId="{9CB76009-A1C0-4792-B03B-40C2721EA503}" type="pres">
      <dgm:prSet presAssocID="{BE4D5702-8154-4D82-BF65-54F74B019725}" presName="compNode" presStyleCnt="0"/>
      <dgm:spPr/>
    </dgm:pt>
    <dgm:pt modelId="{AA2C9966-A083-4F45-8F84-9D17C91427E3}" type="pres">
      <dgm:prSet presAssocID="{BE4D5702-8154-4D82-BF65-54F74B019725}" presName="dummyConnPt" presStyleCnt="0"/>
      <dgm:spPr/>
    </dgm:pt>
    <dgm:pt modelId="{069FBBF1-31BF-4CAE-856D-32CC9B4FBAA3}" type="pres">
      <dgm:prSet presAssocID="{BE4D5702-8154-4D82-BF65-54F74B019725}" presName="node" presStyleLbl="node1" presStyleIdx="8" presStyleCnt="10">
        <dgm:presLayoutVars>
          <dgm:bulletEnabled val="1"/>
        </dgm:presLayoutVars>
      </dgm:prSet>
      <dgm:spPr/>
    </dgm:pt>
    <dgm:pt modelId="{51D57E81-5E77-4478-89E4-D57B491F78F0}" type="pres">
      <dgm:prSet presAssocID="{FD4C8A85-0922-453B-9DFC-625AA37F3B94}" presName="sibTrans" presStyleLbl="bgSibTrans2D1" presStyleIdx="8" presStyleCnt="9"/>
      <dgm:spPr/>
    </dgm:pt>
    <dgm:pt modelId="{8EA26226-5E27-4A2D-A973-D242B58FAE87}" type="pres">
      <dgm:prSet presAssocID="{B195D4D8-D056-4F80-A009-1CDD7B9CA06B}" presName="compNode" presStyleCnt="0"/>
      <dgm:spPr/>
    </dgm:pt>
    <dgm:pt modelId="{D01148D7-556B-4A2F-9D87-526D64DB842F}" type="pres">
      <dgm:prSet presAssocID="{B195D4D8-D056-4F80-A009-1CDD7B9CA06B}" presName="dummyConnPt" presStyleCnt="0"/>
      <dgm:spPr/>
    </dgm:pt>
    <dgm:pt modelId="{563D76A9-726F-4B71-BA91-CEA2583BAC7E}" type="pres">
      <dgm:prSet presAssocID="{B195D4D8-D056-4F80-A009-1CDD7B9CA06B}" presName="node" presStyleLbl="node1" presStyleIdx="9" presStyleCnt="10">
        <dgm:presLayoutVars>
          <dgm:bulletEnabled val="1"/>
        </dgm:presLayoutVars>
      </dgm:prSet>
      <dgm:spPr/>
    </dgm:pt>
  </dgm:ptLst>
  <dgm:cxnLst>
    <dgm:cxn modelId="{EE192503-6CDE-4E86-98F9-5175D2F67803}" srcId="{ECDFFA17-8795-4A73-82F4-1B9D7A4E9EB7}" destId="{BE4D5702-8154-4D82-BF65-54F74B019725}" srcOrd="8" destOrd="0" parTransId="{16CBF787-FC0C-4220-9153-5AF52DABF414}" sibTransId="{FD4C8A85-0922-453B-9DFC-625AA37F3B94}"/>
    <dgm:cxn modelId="{4E073509-B14D-4705-8CF8-50B1848CC3C7}" type="presOf" srcId="{4458261D-EE48-4228-AB97-E209922BA1B1}" destId="{32D78F54-A709-4034-856A-59B667F62540}" srcOrd="0" destOrd="0" presId="urn:microsoft.com/office/officeart/2005/8/layout/bProcess4"/>
    <dgm:cxn modelId="{E7FD180B-31C4-49BF-B43E-245225C18F4C}" type="presOf" srcId="{8D61A63A-98AE-4F25-9DDF-EBE4039EEC77}" destId="{258D67C8-D126-45B6-8780-84674F27928B}" srcOrd="0" destOrd="0" presId="urn:microsoft.com/office/officeart/2005/8/layout/bProcess4"/>
    <dgm:cxn modelId="{1B71E51E-098A-47C9-A0DA-11248BAFFE06}" srcId="{ECDFFA17-8795-4A73-82F4-1B9D7A4E9EB7}" destId="{CF725CC5-2039-4236-8D5E-76840FD6AEC7}" srcOrd="4" destOrd="0" parTransId="{37E266C3-FFCE-4A55-8A36-12C100ADEDAA}" sibTransId="{38BC8DAB-984E-430D-A9CB-3E9C9FEE2967}"/>
    <dgm:cxn modelId="{B6A84422-7ED1-411A-A8F4-0DAC1C1E408F}" type="presOf" srcId="{FD4C8A85-0922-453B-9DFC-625AA37F3B94}" destId="{51D57E81-5E77-4478-89E4-D57B491F78F0}" srcOrd="0" destOrd="0" presId="urn:microsoft.com/office/officeart/2005/8/layout/bProcess4"/>
    <dgm:cxn modelId="{9C4AC632-D7F6-4AE6-8279-6A10A0615DD0}" type="presOf" srcId="{38BC8DAB-984E-430D-A9CB-3E9C9FEE2967}" destId="{70D2BCF4-4A7A-4B38-A56A-CC62194E0E38}" srcOrd="0" destOrd="0" presId="urn:microsoft.com/office/officeart/2005/8/layout/bProcess4"/>
    <dgm:cxn modelId="{BAE8C740-D310-44BC-93AC-0D65F02C12B2}" type="presOf" srcId="{2D6BE81C-A0DE-4059-A336-2CF0FC0D66D7}" destId="{A4219A46-1DE1-4E95-9333-4F96E1DC38ED}" srcOrd="0" destOrd="0" presId="urn:microsoft.com/office/officeart/2005/8/layout/bProcess4"/>
    <dgm:cxn modelId="{9764BA64-37CF-4F73-BD8A-BAEA493B21B6}" type="presOf" srcId="{EDA1940C-60A1-447A-B5D5-E1AD49A9DE90}" destId="{48422BEA-211A-47C5-8716-0AA479140BC4}" srcOrd="0" destOrd="0" presId="urn:microsoft.com/office/officeart/2005/8/layout/bProcess4"/>
    <dgm:cxn modelId="{943FA44B-11E4-43ED-8033-A987455F6FBF}" type="presOf" srcId="{ACD602E8-208F-441E-855F-A1DD56B7EBDF}" destId="{231A51CF-DF77-4CEB-8079-08CBFFBD5DC8}" srcOrd="0" destOrd="0" presId="urn:microsoft.com/office/officeart/2005/8/layout/bProcess4"/>
    <dgm:cxn modelId="{FAEDFC4B-8052-4976-9CB6-2187EF007461}" srcId="{ECDFFA17-8795-4A73-82F4-1B9D7A4E9EB7}" destId="{343BFE60-1962-4C55-867D-4EF7567F9BE6}" srcOrd="0" destOrd="0" parTransId="{037AE74D-D529-4AB7-8047-9AA65DAF231F}" sibTransId="{8650EF6E-D843-46A9-8072-5020E589673B}"/>
    <dgm:cxn modelId="{D36E2E4E-9200-43EC-B381-131E0B67D8A7}" srcId="{ECDFFA17-8795-4A73-82F4-1B9D7A4E9EB7}" destId="{D58E84DA-4DCA-4452-A1FA-1A542060BA3D}" srcOrd="3" destOrd="0" parTransId="{177A0F1D-1F40-439E-87DC-712D594E909F}" sibTransId="{DECDCBD1-5A42-490B-A60B-9CA21DA8B178}"/>
    <dgm:cxn modelId="{AEF5A84F-29AE-4662-B031-898CCEAE8722}" srcId="{ECDFFA17-8795-4A73-82F4-1B9D7A4E9EB7}" destId="{B195D4D8-D056-4F80-A009-1CDD7B9CA06B}" srcOrd="9" destOrd="0" parTransId="{E0697BD9-3F04-40B7-A686-01337F62FE6B}" sibTransId="{19C538D8-4902-4A1E-9B46-8A76ED3D2511}"/>
    <dgm:cxn modelId="{40647575-1F28-41F9-9E00-FBB0AA50875B}" type="presOf" srcId="{C6195773-FE85-4AC3-BBD3-649E5254D9D7}" destId="{26AA0914-629E-4588-98C8-F5F4F38AC07E}" srcOrd="0" destOrd="0" presId="urn:microsoft.com/office/officeart/2005/8/layout/bProcess4"/>
    <dgm:cxn modelId="{0E959755-86B4-4495-B5EA-09465D7674D1}" srcId="{ECDFFA17-8795-4A73-82F4-1B9D7A4E9EB7}" destId="{EDA1940C-60A1-447A-B5D5-E1AD49A9DE90}" srcOrd="6" destOrd="0" parTransId="{1B17D9B7-31B0-4247-AA9B-903CB1DD4875}" sibTransId="{4458261D-EE48-4228-AB97-E209922BA1B1}"/>
    <dgm:cxn modelId="{E66A0378-60C8-4D21-A6FD-9CF704D4ED64}" type="presOf" srcId="{8BD9BDD2-8BDF-45F1-9FE1-FBD7C22E468D}" destId="{3FCF7B9D-B81E-46F6-9D95-84FAD567F6C9}" srcOrd="0" destOrd="0" presId="urn:microsoft.com/office/officeart/2005/8/layout/bProcess4"/>
    <dgm:cxn modelId="{88D74458-400D-463D-B807-BCD1321F3BC9}" type="presOf" srcId="{B195D4D8-D056-4F80-A009-1CDD7B9CA06B}" destId="{563D76A9-726F-4B71-BA91-CEA2583BAC7E}" srcOrd="0" destOrd="0" presId="urn:microsoft.com/office/officeart/2005/8/layout/bProcess4"/>
    <dgm:cxn modelId="{D34F8E7B-5EAC-4EE0-9716-E8274089008C}" type="presOf" srcId="{DECDCBD1-5A42-490B-A60B-9CA21DA8B178}" destId="{890CEA25-1916-443F-B657-C919201C3325}" srcOrd="0" destOrd="0" presId="urn:microsoft.com/office/officeart/2005/8/layout/bProcess4"/>
    <dgm:cxn modelId="{49A6C47F-0941-4856-B414-3C975495191C}" srcId="{ECDFFA17-8795-4A73-82F4-1B9D7A4E9EB7}" destId="{5E2E48C6-3DB6-499E-A152-F8E4482EEDC4}" srcOrd="1" destOrd="0" parTransId="{4E94A013-8479-4E3D-B3F5-43A17050EC17}" sibTransId="{C6195773-FE85-4AC3-BBD3-649E5254D9D7}"/>
    <dgm:cxn modelId="{50F40A8D-EC8E-4A78-BA2C-1A7BA636201D}" type="presOf" srcId="{CF725CC5-2039-4236-8D5E-76840FD6AEC7}" destId="{5EA2E4C5-F459-4BCC-8B42-FCE0125F1A15}" srcOrd="0" destOrd="0" presId="urn:microsoft.com/office/officeart/2005/8/layout/bProcess4"/>
    <dgm:cxn modelId="{F50F8C91-1A5A-4F9E-B8E9-77A37ABC18E2}" srcId="{ECDFFA17-8795-4A73-82F4-1B9D7A4E9EB7}" destId="{F3DF0FB6-D2B3-40B9-BE91-E685D6C1D54D}" srcOrd="2" destOrd="0" parTransId="{4ECE89BA-4711-45AF-9F18-73513A0A511C}" sibTransId="{ACD602E8-208F-441E-855F-A1DD56B7EBDF}"/>
    <dgm:cxn modelId="{6326A898-4DFC-46B3-9BCD-5E68C37083B3}" type="presOf" srcId="{8650EF6E-D843-46A9-8072-5020E589673B}" destId="{CC3B7AA3-AEBD-443C-BAA2-3C337707272D}" srcOrd="0" destOrd="0" presId="urn:microsoft.com/office/officeart/2005/8/layout/bProcess4"/>
    <dgm:cxn modelId="{A02BFC99-0466-43F5-8726-F23EA1A0CACF}" type="presOf" srcId="{F3DF0FB6-D2B3-40B9-BE91-E685D6C1D54D}" destId="{D47CF1C8-3BB3-4173-88DC-22E9F2ED0A28}" srcOrd="0" destOrd="0" presId="urn:microsoft.com/office/officeart/2005/8/layout/bProcess4"/>
    <dgm:cxn modelId="{32A4449E-61B2-4CBF-A3A5-C384A779D9E8}" type="presOf" srcId="{D58E84DA-4DCA-4452-A1FA-1A542060BA3D}" destId="{F71461C5-06C9-46F6-A364-BA99A4D2C796}" srcOrd="0" destOrd="0" presId="urn:microsoft.com/office/officeart/2005/8/layout/bProcess4"/>
    <dgm:cxn modelId="{E11193A9-60A4-40B4-BB02-7724AF5BF423}" type="presOf" srcId="{343BFE60-1962-4C55-867D-4EF7567F9BE6}" destId="{24F0157E-959A-4929-97C7-63CA58D29BA9}" srcOrd="0" destOrd="0" presId="urn:microsoft.com/office/officeart/2005/8/layout/bProcess4"/>
    <dgm:cxn modelId="{72AF2AB4-87E6-4882-9777-19537CB63BE5}" srcId="{ECDFFA17-8795-4A73-82F4-1B9D7A4E9EB7}" destId="{8D61A63A-98AE-4F25-9DDF-EBE4039EEC77}" srcOrd="7" destOrd="0" parTransId="{8B5F1C04-43B1-4353-B404-B9AE8707A3E6}" sibTransId="{2D6BE81C-A0DE-4059-A336-2CF0FC0D66D7}"/>
    <dgm:cxn modelId="{D6CB6FC2-345A-4AA6-A529-EE6C7439CB59}" srcId="{ECDFFA17-8795-4A73-82F4-1B9D7A4E9EB7}" destId="{8BD9BDD2-8BDF-45F1-9FE1-FBD7C22E468D}" srcOrd="5" destOrd="0" parTransId="{B7BF87D2-D0BB-42E7-9BB2-1DB3AD4B6EEA}" sibTransId="{B4C9F4CD-B383-4D1A-8B58-9D47A02C3259}"/>
    <dgm:cxn modelId="{AFFBC0CE-4F57-4B5E-9587-CC9D8DF7C76A}" type="presOf" srcId="{B4C9F4CD-B383-4D1A-8B58-9D47A02C3259}" destId="{D1506089-F05C-4BAE-844F-80FE2C462987}" srcOrd="0" destOrd="0" presId="urn:microsoft.com/office/officeart/2005/8/layout/bProcess4"/>
    <dgm:cxn modelId="{400E5FD9-6FCA-4FC0-A2D4-9434532FDAD7}" type="presOf" srcId="{ECDFFA17-8795-4A73-82F4-1B9D7A4E9EB7}" destId="{B9DF2EC3-C46D-44EF-BD8F-4DC0BEE18E9D}" srcOrd="0" destOrd="0" presId="urn:microsoft.com/office/officeart/2005/8/layout/bProcess4"/>
    <dgm:cxn modelId="{0A88A9E7-0512-4C82-9D35-E88D9C1A35FA}" type="presOf" srcId="{BE4D5702-8154-4D82-BF65-54F74B019725}" destId="{069FBBF1-31BF-4CAE-856D-32CC9B4FBAA3}" srcOrd="0" destOrd="0" presId="urn:microsoft.com/office/officeart/2005/8/layout/bProcess4"/>
    <dgm:cxn modelId="{73A1EAED-D7B1-4518-AE12-F49CCE84EDCC}" type="presOf" srcId="{5E2E48C6-3DB6-499E-A152-F8E4482EEDC4}" destId="{2A116236-FF23-4B35-A06C-5F295C0FA9FF}" srcOrd="0" destOrd="0" presId="urn:microsoft.com/office/officeart/2005/8/layout/bProcess4"/>
    <dgm:cxn modelId="{E2F9B755-4EB2-40B0-88F3-C9F5360F7A85}" type="presParOf" srcId="{B9DF2EC3-C46D-44EF-BD8F-4DC0BEE18E9D}" destId="{68B74CF0-15B0-40B6-846F-7B1FEABD568E}" srcOrd="0" destOrd="0" presId="urn:microsoft.com/office/officeart/2005/8/layout/bProcess4"/>
    <dgm:cxn modelId="{046D21A0-3915-4400-9E5A-F7C779B3BDCB}" type="presParOf" srcId="{68B74CF0-15B0-40B6-846F-7B1FEABD568E}" destId="{0434F32B-56D8-46A6-B7E8-2D4C834A663E}" srcOrd="0" destOrd="0" presId="urn:microsoft.com/office/officeart/2005/8/layout/bProcess4"/>
    <dgm:cxn modelId="{3C87B339-CA81-4124-9A0D-97125529FC31}" type="presParOf" srcId="{68B74CF0-15B0-40B6-846F-7B1FEABD568E}" destId="{24F0157E-959A-4929-97C7-63CA58D29BA9}" srcOrd="1" destOrd="0" presId="urn:microsoft.com/office/officeart/2005/8/layout/bProcess4"/>
    <dgm:cxn modelId="{4C940D67-1AB5-47BB-9820-20F73C5B29EA}" type="presParOf" srcId="{B9DF2EC3-C46D-44EF-BD8F-4DC0BEE18E9D}" destId="{CC3B7AA3-AEBD-443C-BAA2-3C337707272D}" srcOrd="1" destOrd="0" presId="urn:microsoft.com/office/officeart/2005/8/layout/bProcess4"/>
    <dgm:cxn modelId="{153776B0-519E-4007-8638-CBD054BED81C}" type="presParOf" srcId="{B9DF2EC3-C46D-44EF-BD8F-4DC0BEE18E9D}" destId="{2C92DBDD-DAF9-47FB-B15C-963B2BFB04FE}" srcOrd="2" destOrd="0" presId="urn:microsoft.com/office/officeart/2005/8/layout/bProcess4"/>
    <dgm:cxn modelId="{27F10324-E000-45FD-A196-C15363D0A5DE}" type="presParOf" srcId="{2C92DBDD-DAF9-47FB-B15C-963B2BFB04FE}" destId="{D40A628F-2EBF-49C6-B6FF-A1219778661A}" srcOrd="0" destOrd="0" presId="urn:microsoft.com/office/officeart/2005/8/layout/bProcess4"/>
    <dgm:cxn modelId="{8E668E4C-FEE1-41BC-862C-D4279CF25A78}" type="presParOf" srcId="{2C92DBDD-DAF9-47FB-B15C-963B2BFB04FE}" destId="{2A116236-FF23-4B35-A06C-5F295C0FA9FF}" srcOrd="1" destOrd="0" presId="urn:microsoft.com/office/officeart/2005/8/layout/bProcess4"/>
    <dgm:cxn modelId="{39C35E3C-7159-4F31-9EED-3DDCD7DAC88C}" type="presParOf" srcId="{B9DF2EC3-C46D-44EF-BD8F-4DC0BEE18E9D}" destId="{26AA0914-629E-4588-98C8-F5F4F38AC07E}" srcOrd="3" destOrd="0" presId="urn:microsoft.com/office/officeart/2005/8/layout/bProcess4"/>
    <dgm:cxn modelId="{EE66A914-E77F-4151-8E03-0BA69133422B}" type="presParOf" srcId="{B9DF2EC3-C46D-44EF-BD8F-4DC0BEE18E9D}" destId="{FDD6E78C-7EAF-49C3-8946-CA538C2EF702}" srcOrd="4" destOrd="0" presId="urn:microsoft.com/office/officeart/2005/8/layout/bProcess4"/>
    <dgm:cxn modelId="{B209D114-AE15-4B37-80DD-61F6CF8E5A62}" type="presParOf" srcId="{FDD6E78C-7EAF-49C3-8946-CA538C2EF702}" destId="{38227F41-1D52-4BD5-B272-430319316753}" srcOrd="0" destOrd="0" presId="urn:microsoft.com/office/officeart/2005/8/layout/bProcess4"/>
    <dgm:cxn modelId="{9EB95AF7-B1D1-45EF-AF56-BB9DDF37F289}" type="presParOf" srcId="{FDD6E78C-7EAF-49C3-8946-CA538C2EF702}" destId="{D47CF1C8-3BB3-4173-88DC-22E9F2ED0A28}" srcOrd="1" destOrd="0" presId="urn:microsoft.com/office/officeart/2005/8/layout/bProcess4"/>
    <dgm:cxn modelId="{2FB7366A-B6A2-4A2C-915A-08CBE8AF9DFF}" type="presParOf" srcId="{B9DF2EC3-C46D-44EF-BD8F-4DC0BEE18E9D}" destId="{231A51CF-DF77-4CEB-8079-08CBFFBD5DC8}" srcOrd="5" destOrd="0" presId="urn:microsoft.com/office/officeart/2005/8/layout/bProcess4"/>
    <dgm:cxn modelId="{5248E1F1-A813-4C3F-AD64-F1A123532C42}" type="presParOf" srcId="{B9DF2EC3-C46D-44EF-BD8F-4DC0BEE18E9D}" destId="{D2903A23-06E6-4933-8AD9-23E4AF25E59C}" srcOrd="6" destOrd="0" presId="urn:microsoft.com/office/officeart/2005/8/layout/bProcess4"/>
    <dgm:cxn modelId="{F3F0F601-F539-4407-B694-CC335D9756AC}" type="presParOf" srcId="{D2903A23-06E6-4933-8AD9-23E4AF25E59C}" destId="{69EC96CC-5293-43E3-B866-F382EB7A2139}" srcOrd="0" destOrd="0" presId="urn:microsoft.com/office/officeart/2005/8/layout/bProcess4"/>
    <dgm:cxn modelId="{85954E0E-CB3E-45C3-9AF1-F4FEF912DC25}" type="presParOf" srcId="{D2903A23-06E6-4933-8AD9-23E4AF25E59C}" destId="{F71461C5-06C9-46F6-A364-BA99A4D2C796}" srcOrd="1" destOrd="0" presId="urn:microsoft.com/office/officeart/2005/8/layout/bProcess4"/>
    <dgm:cxn modelId="{559C91A9-71E5-4CB1-BE2C-22994C2FF1A9}" type="presParOf" srcId="{B9DF2EC3-C46D-44EF-BD8F-4DC0BEE18E9D}" destId="{890CEA25-1916-443F-B657-C919201C3325}" srcOrd="7" destOrd="0" presId="urn:microsoft.com/office/officeart/2005/8/layout/bProcess4"/>
    <dgm:cxn modelId="{2BF95E66-8390-4E03-A9A8-3A1ABB36F9F2}" type="presParOf" srcId="{B9DF2EC3-C46D-44EF-BD8F-4DC0BEE18E9D}" destId="{19B8754A-7E65-4395-8DBE-819F57B989BC}" srcOrd="8" destOrd="0" presId="urn:microsoft.com/office/officeart/2005/8/layout/bProcess4"/>
    <dgm:cxn modelId="{3E42257F-A734-4836-8DAD-B8344AA60FD8}" type="presParOf" srcId="{19B8754A-7E65-4395-8DBE-819F57B989BC}" destId="{458D249F-F840-4E69-8E95-EA701247E209}" srcOrd="0" destOrd="0" presId="urn:microsoft.com/office/officeart/2005/8/layout/bProcess4"/>
    <dgm:cxn modelId="{45BEE8C2-3FF0-4B26-B8C5-5ABB610D41A1}" type="presParOf" srcId="{19B8754A-7E65-4395-8DBE-819F57B989BC}" destId="{5EA2E4C5-F459-4BCC-8B42-FCE0125F1A15}" srcOrd="1" destOrd="0" presId="urn:microsoft.com/office/officeart/2005/8/layout/bProcess4"/>
    <dgm:cxn modelId="{19F8A8F7-4153-47EA-AA75-A8B3BF4281DA}" type="presParOf" srcId="{B9DF2EC3-C46D-44EF-BD8F-4DC0BEE18E9D}" destId="{70D2BCF4-4A7A-4B38-A56A-CC62194E0E38}" srcOrd="9" destOrd="0" presId="urn:microsoft.com/office/officeart/2005/8/layout/bProcess4"/>
    <dgm:cxn modelId="{AA734087-6CE2-4FFC-B4D3-8F03045C79DC}" type="presParOf" srcId="{B9DF2EC3-C46D-44EF-BD8F-4DC0BEE18E9D}" destId="{D373CFD0-92CE-44DA-9043-7D500291B123}" srcOrd="10" destOrd="0" presId="urn:microsoft.com/office/officeart/2005/8/layout/bProcess4"/>
    <dgm:cxn modelId="{D2BF12C0-E774-4B8E-856B-DD5D1F3C70B4}" type="presParOf" srcId="{D373CFD0-92CE-44DA-9043-7D500291B123}" destId="{2F0A9EC1-9D14-45A8-BE85-C9FE25024993}" srcOrd="0" destOrd="0" presId="urn:microsoft.com/office/officeart/2005/8/layout/bProcess4"/>
    <dgm:cxn modelId="{4CE419DA-635F-4080-8020-8512A44EA60C}" type="presParOf" srcId="{D373CFD0-92CE-44DA-9043-7D500291B123}" destId="{3FCF7B9D-B81E-46F6-9D95-84FAD567F6C9}" srcOrd="1" destOrd="0" presId="urn:microsoft.com/office/officeart/2005/8/layout/bProcess4"/>
    <dgm:cxn modelId="{0B72D295-0429-4248-86B5-44C587A29A19}" type="presParOf" srcId="{B9DF2EC3-C46D-44EF-BD8F-4DC0BEE18E9D}" destId="{D1506089-F05C-4BAE-844F-80FE2C462987}" srcOrd="11" destOrd="0" presId="urn:microsoft.com/office/officeart/2005/8/layout/bProcess4"/>
    <dgm:cxn modelId="{4857B859-BF84-46BD-AE2B-67B3872E0BDE}" type="presParOf" srcId="{B9DF2EC3-C46D-44EF-BD8F-4DC0BEE18E9D}" destId="{CC5F71F7-A69C-4A11-99D9-55C9CC639B2C}" srcOrd="12" destOrd="0" presId="urn:microsoft.com/office/officeart/2005/8/layout/bProcess4"/>
    <dgm:cxn modelId="{35FF5DCF-C858-4655-B8E0-2F3ECEDA98B6}" type="presParOf" srcId="{CC5F71F7-A69C-4A11-99D9-55C9CC639B2C}" destId="{D5495430-23C0-485C-86B6-80B855560251}" srcOrd="0" destOrd="0" presId="urn:microsoft.com/office/officeart/2005/8/layout/bProcess4"/>
    <dgm:cxn modelId="{6E6C73D4-4C11-4DF5-965B-39C71C8E17A8}" type="presParOf" srcId="{CC5F71F7-A69C-4A11-99D9-55C9CC639B2C}" destId="{48422BEA-211A-47C5-8716-0AA479140BC4}" srcOrd="1" destOrd="0" presId="urn:microsoft.com/office/officeart/2005/8/layout/bProcess4"/>
    <dgm:cxn modelId="{F5FBF029-5265-4759-92A6-10CF947702EC}" type="presParOf" srcId="{B9DF2EC3-C46D-44EF-BD8F-4DC0BEE18E9D}" destId="{32D78F54-A709-4034-856A-59B667F62540}" srcOrd="13" destOrd="0" presId="urn:microsoft.com/office/officeart/2005/8/layout/bProcess4"/>
    <dgm:cxn modelId="{2417AA8E-E838-44F9-BE2D-C0E10374800E}" type="presParOf" srcId="{B9DF2EC3-C46D-44EF-BD8F-4DC0BEE18E9D}" destId="{92C16430-B1E0-4CF8-91AB-3502D0706ECA}" srcOrd="14" destOrd="0" presId="urn:microsoft.com/office/officeart/2005/8/layout/bProcess4"/>
    <dgm:cxn modelId="{9A5B3374-684F-4475-86B7-FA4728612A19}" type="presParOf" srcId="{92C16430-B1E0-4CF8-91AB-3502D0706ECA}" destId="{B198B738-4065-4D62-9A30-81C7100C7908}" srcOrd="0" destOrd="0" presId="urn:microsoft.com/office/officeart/2005/8/layout/bProcess4"/>
    <dgm:cxn modelId="{44F0FD1A-A4FE-4B10-8831-404AD6EBF0F4}" type="presParOf" srcId="{92C16430-B1E0-4CF8-91AB-3502D0706ECA}" destId="{258D67C8-D126-45B6-8780-84674F27928B}" srcOrd="1" destOrd="0" presId="urn:microsoft.com/office/officeart/2005/8/layout/bProcess4"/>
    <dgm:cxn modelId="{C454B3C1-C594-4BF1-B876-5A4EC9B4BB7D}" type="presParOf" srcId="{B9DF2EC3-C46D-44EF-BD8F-4DC0BEE18E9D}" destId="{A4219A46-1DE1-4E95-9333-4F96E1DC38ED}" srcOrd="15" destOrd="0" presId="urn:microsoft.com/office/officeart/2005/8/layout/bProcess4"/>
    <dgm:cxn modelId="{80B3E6F9-963F-4221-81DF-198E1E5EBBC3}" type="presParOf" srcId="{B9DF2EC3-C46D-44EF-BD8F-4DC0BEE18E9D}" destId="{9CB76009-A1C0-4792-B03B-40C2721EA503}" srcOrd="16" destOrd="0" presId="urn:microsoft.com/office/officeart/2005/8/layout/bProcess4"/>
    <dgm:cxn modelId="{846A7D06-DF00-4E01-AC89-204344EA786D}" type="presParOf" srcId="{9CB76009-A1C0-4792-B03B-40C2721EA503}" destId="{AA2C9966-A083-4F45-8F84-9D17C91427E3}" srcOrd="0" destOrd="0" presId="urn:microsoft.com/office/officeart/2005/8/layout/bProcess4"/>
    <dgm:cxn modelId="{9A0E1804-511D-4DA1-BF1A-F454A98D2885}" type="presParOf" srcId="{9CB76009-A1C0-4792-B03B-40C2721EA503}" destId="{069FBBF1-31BF-4CAE-856D-32CC9B4FBAA3}" srcOrd="1" destOrd="0" presId="urn:microsoft.com/office/officeart/2005/8/layout/bProcess4"/>
    <dgm:cxn modelId="{9CED1841-F870-4623-AE46-0CF3F9ACBF75}" type="presParOf" srcId="{B9DF2EC3-C46D-44EF-BD8F-4DC0BEE18E9D}" destId="{51D57E81-5E77-4478-89E4-D57B491F78F0}" srcOrd="17" destOrd="0" presId="urn:microsoft.com/office/officeart/2005/8/layout/bProcess4"/>
    <dgm:cxn modelId="{7F696BBB-DB2C-4D4D-8822-F27E776758F1}" type="presParOf" srcId="{B9DF2EC3-C46D-44EF-BD8F-4DC0BEE18E9D}" destId="{8EA26226-5E27-4A2D-A973-D242B58FAE87}" srcOrd="18" destOrd="0" presId="urn:microsoft.com/office/officeart/2005/8/layout/bProcess4"/>
    <dgm:cxn modelId="{C6DC6B18-7FD7-48C7-AABF-DE8900C5802B}" type="presParOf" srcId="{8EA26226-5E27-4A2D-A973-D242B58FAE87}" destId="{D01148D7-556B-4A2F-9D87-526D64DB842F}" srcOrd="0" destOrd="0" presId="urn:microsoft.com/office/officeart/2005/8/layout/bProcess4"/>
    <dgm:cxn modelId="{93CBF472-039A-4057-A6A8-9DD835AFB34F}" type="presParOf" srcId="{8EA26226-5E27-4A2D-A973-D242B58FAE87}" destId="{563D76A9-726F-4B71-BA91-CEA2583BAC7E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3B7AA3-AEBD-443C-BAA2-3C337707272D}">
      <dsp:nvSpPr>
        <dsp:cNvPr id="0" name=""/>
        <dsp:cNvSpPr/>
      </dsp:nvSpPr>
      <dsp:spPr>
        <a:xfrm rot="5400000">
          <a:off x="2205461" y="729560"/>
          <a:ext cx="1138504" cy="137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F0157E-959A-4929-97C7-63CA58D29BA9}">
      <dsp:nvSpPr>
        <dsp:cNvPr id="0" name=""/>
        <dsp:cNvSpPr/>
      </dsp:nvSpPr>
      <dsp:spPr>
        <a:xfrm>
          <a:off x="2467109" y="2590"/>
          <a:ext cx="1524967" cy="914980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Financial Sustainability</a:t>
          </a:r>
        </a:p>
      </dsp:txBody>
      <dsp:txXfrm>
        <a:off x="2493908" y="29389"/>
        <a:ext cx="1471369" cy="861382"/>
      </dsp:txXfrm>
    </dsp:sp>
    <dsp:sp modelId="{26AA0914-629E-4588-98C8-F5F4F38AC07E}">
      <dsp:nvSpPr>
        <dsp:cNvPr id="0" name=""/>
        <dsp:cNvSpPr/>
      </dsp:nvSpPr>
      <dsp:spPr>
        <a:xfrm rot="5400000">
          <a:off x="2205461" y="1873285"/>
          <a:ext cx="1138504" cy="137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116236-FF23-4B35-A06C-5F295C0FA9FF}">
      <dsp:nvSpPr>
        <dsp:cNvPr id="0" name=""/>
        <dsp:cNvSpPr/>
      </dsp:nvSpPr>
      <dsp:spPr>
        <a:xfrm>
          <a:off x="2467109" y="1146316"/>
          <a:ext cx="1524967" cy="914980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Alignment with Community Needs</a:t>
          </a:r>
          <a:endParaRPr lang="en-GB" sz="1400" kern="1200" dirty="0"/>
        </a:p>
      </dsp:txBody>
      <dsp:txXfrm>
        <a:off x="2493908" y="1173115"/>
        <a:ext cx="1471369" cy="861382"/>
      </dsp:txXfrm>
    </dsp:sp>
    <dsp:sp modelId="{231A51CF-DF77-4CEB-8079-08CBFFBD5DC8}">
      <dsp:nvSpPr>
        <dsp:cNvPr id="0" name=""/>
        <dsp:cNvSpPr/>
      </dsp:nvSpPr>
      <dsp:spPr>
        <a:xfrm rot="5400000">
          <a:off x="2205461" y="3017011"/>
          <a:ext cx="1138504" cy="137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7CF1C8-3BB3-4173-88DC-22E9F2ED0A28}">
      <dsp:nvSpPr>
        <dsp:cNvPr id="0" name=""/>
        <dsp:cNvSpPr/>
      </dsp:nvSpPr>
      <dsp:spPr>
        <a:xfrm>
          <a:off x="2467109" y="2290041"/>
          <a:ext cx="1524967" cy="914980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Operational Capacity and Management</a:t>
          </a:r>
          <a:endParaRPr lang="en-GB" sz="1400" kern="1200" dirty="0"/>
        </a:p>
      </dsp:txBody>
      <dsp:txXfrm>
        <a:off x="2493908" y="2316840"/>
        <a:ext cx="1471369" cy="861382"/>
      </dsp:txXfrm>
    </dsp:sp>
    <dsp:sp modelId="{890CEA25-1916-443F-B657-C919201C3325}">
      <dsp:nvSpPr>
        <dsp:cNvPr id="0" name=""/>
        <dsp:cNvSpPr/>
      </dsp:nvSpPr>
      <dsp:spPr>
        <a:xfrm>
          <a:off x="2777323" y="3588874"/>
          <a:ext cx="2022985" cy="137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1461C5-06C9-46F6-A364-BA99A4D2C796}">
      <dsp:nvSpPr>
        <dsp:cNvPr id="0" name=""/>
        <dsp:cNvSpPr/>
      </dsp:nvSpPr>
      <dsp:spPr>
        <a:xfrm>
          <a:off x="2467109" y="3433767"/>
          <a:ext cx="1524967" cy="914980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Service Delivery and Programming</a:t>
          </a:r>
          <a:endParaRPr lang="en-GB" sz="1400" kern="1200" dirty="0"/>
        </a:p>
      </dsp:txBody>
      <dsp:txXfrm>
        <a:off x="2493908" y="3460566"/>
        <a:ext cx="1471369" cy="861382"/>
      </dsp:txXfrm>
    </dsp:sp>
    <dsp:sp modelId="{70D2BCF4-4A7A-4B38-A56A-CC62194E0E38}">
      <dsp:nvSpPr>
        <dsp:cNvPr id="0" name=""/>
        <dsp:cNvSpPr/>
      </dsp:nvSpPr>
      <dsp:spPr>
        <a:xfrm rot="16200000">
          <a:off x="4233667" y="3017011"/>
          <a:ext cx="1138504" cy="137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A2E4C5-F459-4BCC-8B42-FCE0125F1A15}">
      <dsp:nvSpPr>
        <dsp:cNvPr id="0" name=""/>
        <dsp:cNvSpPr/>
      </dsp:nvSpPr>
      <dsp:spPr>
        <a:xfrm>
          <a:off x="4495316" y="3433767"/>
          <a:ext cx="1524967" cy="914980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Risk Management and Contingency</a:t>
          </a:r>
          <a:endParaRPr lang="en-GB" sz="1400" kern="1200" dirty="0"/>
        </a:p>
      </dsp:txBody>
      <dsp:txXfrm>
        <a:off x="4522115" y="3460566"/>
        <a:ext cx="1471369" cy="861382"/>
      </dsp:txXfrm>
    </dsp:sp>
    <dsp:sp modelId="{D1506089-F05C-4BAE-844F-80FE2C462987}">
      <dsp:nvSpPr>
        <dsp:cNvPr id="0" name=""/>
        <dsp:cNvSpPr/>
      </dsp:nvSpPr>
      <dsp:spPr>
        <a:xfrm rot="16200000">
          <a:off x="4233667" y="1873285"/>
          <a:ext cx="1138504" cy="137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CF7B9D-B81E-46F6-9D95-84FAD567F6C9}">
      <dsp:nvSpPr>
        <dsp:cNvPr id="0" name=""/>
        <dsp:cNvSpPr/>
      </dsp:nvSpPr>
      <dsp:spPr>
        <a:xfrm>
          <a:off x="4495316" y="2290041"/>
          <a:ext cx="1524967" cy="914980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Space Utilisation and Revenue Generation</a:t>
          </a:r>
          <a:endParaRPr lang="en-GB" sz="1400" kern="1200" dirty="0"/>
        </a:p>
      </dsp:txBody>
      <dsp:txXfrm>
        <a:off x="4522115" y="2316840"/>
        <a:ext cx="1471369" cy="861382"/>
      </dsp:txXfrm>
    </dsp:sp>
    <dsp:sp modelId="{32D78F54-A709-4034-856A-59B667F62540}">
      <dsp:nvSpPr>
        <dsp:cNvPr id="0" name=""/>
        <dsp:cNvSpPr/>
      </dsp:nvSpPr>
      <dsp:spPr>
        <a:xfrm rot="16200000">
          <a:off x="4233667" y="729560"/>
          <a:ext cx="1138504" cy="137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422BEA-211A-47C5-8716-0AA479140BC4}">
      <dsp:nvSpPr>
        <dsp:cNvPr id="0" name=""/>
        <dsp:cNvSpPr/>
      </dsp:nvSpPr>
      <dsp:spPr>
        <a:xfrm>
          <a:off x="4495316" y="1146316"/>
          <a:ext cx="1524967" cy="914980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Governance and Accountability</a:t>
          </a:r>
          <a:endParaRPr lang="en-GB" sz="1400" kern="1200" dirty="0"/>
        </a:p>
      </dsp:txBody>
      <dsp:txXfrm>
        <a:off x="4522115" y="1173115"/>
        <a:ext cx="1471369" cy="861382"/>
      </dsp:txXfrm>
    </dsp:sp>
    <dsp:sp modelId="{A4219A46-1DE1-4E95-9333-4F96E1DC38ED}">
      <dsp:nvSpPr>
        <dsp:cNvPr id="0" name=""/>
        <dsp:cNvSpPr/>
      </dsp:nvSpPr>
      <dsp:spPr>
        <a:xfrm>
          <a:off x="4805530" y="157697"/>
          <a:ext cx="2022985" cy="137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8D67C8-D126-45B6-8780-84674F27928B}">
      <dsp:nvSpPr>
        <dsp:cNvPr id="0" name=""/>
        <dsp:cNvSpPr/>
      </dsp:nvSpPr>
      <dsp:spPr>
        <a:xfrm>
          <a:off x="4495316" y="2590"/>
          <a:ext cx="1524967" cy="914980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Partnerships and Collaborations</a:t>
          </a:r>
          <a:endParaRPr lang="en-GB" sz="1400" kern="1200" dirty="0"/>
        </a:p>
      </dsp:txBody>
      <dsp:txXfrm>
        <a:off x="4522115" y="29389"/>
        <a:ext cx="1471369" cy="861382"/>
      </dsp:txXfrm>
    </dsp:sp>
    <dsp:sp modelId="{51D57E81-5E77-4478-89E4-D57B491F78F0}">
      <dsp:nvSpPr>
        <dsp:cNvPr id="0" name=""/>
        <dsp:cNvSpPr/>
      </dsp:nvSpPr>
      <dsp:spPr>
        <a:xfrm rot="5400000">
          <a:off x="6261874" y="729560"/>
          <a:ext cx="1138504" cy="137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9FBBF1-31BF-4CAE-856D-32CC9B4FBAA3}">
      <dsp:nvSpPr>
        <dsp:cNvPr id="0" name=""/>
        <dsp:cNvSpPr/>
      </dsp:nvSpPr>
      <dsp:spPr>
        <a:xfrm>
          <a:off x="6523522" y="2590"/>
          <a:ext cx="1524967" cy="914980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Maintenance and Facility Management</a:t>
          </a:r>
          <a:endParaRPr lang="en-GB" sz="1400" kern="1200" dirty="0"/>
        </a:p>
      </dsp:txBody>
      <dsp:txXfrm>
        <a:off x="6550321" y="29389"/>
        <a:ext cx="1471369" cy="861382"/>
      </dsp:txXfrm>
    </dsp:sp>
    <dsp:sp modelId="{563D76A9-726F-4B71-BA91-CEA2583BAC7E}">
      <dsp:nvSpPr>
        <dsp:cNvPr id="0" name=""/>
        <dsp:cNvSpPr/>
      </dsp:nvSpPr>
      <dsp:spPr>
        <a:xfrm>
          <a:off x="6523522" y="1146316"/>
          <a:ext cx="1524967" cy="914980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Contributions to RHA’s Strategic Goals</a:t>
          </a:r>
          <a:endParaRPr lang="en-GB" sz="1400" kern="1200" dirty="0"/>
        </a:p>
      </dsp:txBody>
      <dsp:txXfrm>
        <a:off x="6550321" y="1173115"/>
        <a:ext cx="1471369" cy="8613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 blue and white background&#10;&#10;AI-generated content may be incorrect.">
            <a:extLst>
              <a:ext uri="{FF2B5EF4-FFF2-40B4-BE49-F238E27FC236}">
                <a16:creationId xmlns:a16="http://schemas.microsoft.com/office/drawing/2014/main" id="{191AA16B-C92E-A906-17F0-3059B0A606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70866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70866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D7D4703-311C-C29E-2ACC-209F5633C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BFE3B-26E5-44BD-B306-57880F761653}" type="datetimeFigureOut">
              <a:rPr lang="en-GB"/>
              <a:pPr>
                <a:defRPr/>
              </a:pPr>
              <a:t>25/06/2026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8199A84-BB68-278E-D16D-E8DA2D539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292371B-6F65-F60A-3886-51BB11CE1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1099F-8F91-45B6-B597-B430BBF363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75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B878B-512E-1A13-A05A-136B8C7F2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B1516-2D52-44B9-B022-9F8535B0EF29}" type="datetimeFigureOut">
              <a:rPr lang="en-GB"/>
              <a:pPr>
                <a:defRPr/>
              </a:pPr>
              <a:t>25/06/2026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003EEA-8323-EB2F-5E60-5354A1F19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1D4054-A547-638A-3073-B6536BAED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6B32D-B92F-4804-9DAE-605B7D77AE7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397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853F8F-0E11-6285-0472-940B944A1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34D90-5E73-4022-8A7C-5BAED3E10F38}" type="datetimeFigureOut">
              <a:rPr lang="en-GB"/>
              <a:pPr>
                <a:defRPr/>
              </a:pPr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EC25B0-B1D1-D70B-C599-E003A77A1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A4A20D-0F0C-C2D2-EB20-30D8EC1D5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661C3-8751-4773-8C18-C6FEEDB30A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5048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0923C-1653-5305-B111-DA65D6C86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BB772-D606-4215-B40A-E7E9D9473740}" type="datetimeFigureOut">
              <a:rPr lang="en-GB"/>
              <a:pPr>
                <a:defRPr/>
              </a:pPr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B6E22-5161-00A5-9138-B02DFB99C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9C47CA-F2B7-1EFD-2594-458E9EF1B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55DD6-F95C-4685-8223-D9152B60DE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8723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AF9AE-77AF-04D1-1DC6-4BD4C879AD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DE6FA1-D6E5-E0BA-8547-A593718191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2E12C1-AB6F-0406-7DF1-927D81089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85C6D-1DBD-4807-8569-DAE51E682857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7D528-263E-71B5-48BA-A6138642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060A67-A507-EE19-0A11-97A8C36A4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795FF-9677-4A50-9E67-F4164F25F9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2124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61D1F-DD7E-9D3B-358B-954332E17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2688D-D855-D703-FB0A-C3335462F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8DB248-A12E-1AE8-B557-0EA4A63A3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85C6D-1DBD-4807-8569-DAE51E682857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BE60B-5B5A-E7A7-443E-5925DC3B4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D14AA-2871-942A-7D3A-81FF8A1B4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795FF-9677-4A50-9E67-F4164F25F9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7825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DB755-DC34-DAD6-7F59-A3387D992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139B7F-1E83-08A1-0606-553729EDF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052434-DE72-407A-9F47-6AD05E8CF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85C6D-1DBD-4807-8569-DAE51E682857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F1644-31A0-07F7-8A62-E65E9FC1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4C4775-F447-0C15-1527-4047F50F6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795FF-9677-4A50-9E67-F4164F25F9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4195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837C4-C604-02D8-B58B-AF6F8D4A9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526B8-4CF6-57F6-8285-F965CD3D4F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2DF5A7-C2B7-5A09-E9AE-97C9A84494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332B0C-2E00-7A56-5F9C-E2B609553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85C6D-1DBD-4807-8569-DAE51E682857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5AA8D0-85D4-F02D-2FFB-0145D384D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299259-31FC-B66E-8F60-98EEB6248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795FF-9677-4A50-9E67-F4164F25F9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5443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F108F-B8D0-20D2-C40D-9583ACF23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120D3E-9768-C106-17E1-AE050ACA9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60A382-8E8E-069F-AC9D-DB78FA9C31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81BE46-9AA3-D524-58AC-82FC639583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15D374-12EB-EB5A-802C-995451F148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9DD383-9024-E53A-F5EF-FD8684B65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85C6D-1DBD-4807-8569-DAE51E682857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F9BCD4-5007-9142-1831-A389E9926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4CD18F-C9FF-3972-942B-04AC1E02E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795FF-9677-4A50-9E67-F4164F25F9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0244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43D25-47E2-0DD7-A6F4-4DF27CE5E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25DE06-E239-A504-CE87-258A6ED3D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85C6D-1DBD-4807-8569-DAE51E682857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AE1EC4-81B6-52FF-818B-2545D59E0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8672FB-6AEA-2A15-73D9-0AD45C495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795FF-9677-4A50-9E67-F4164F25F9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6713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D22221-A150-33AC-812B-846B99F05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85C6D-1DBD-4807-8569-DAE51E682857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FF9CE9-3220-4EFD-FFC7-8D5AE2393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403AC7-3F94-F88D-7318-A47710D18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795FF-9677-4A50-9E67-F4164F25F9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974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A0412-E18B-001F-BE1F-32441369E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768E62-1132-8EAA-D7BB-5AB5365E5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24F7DD-37B4-4671-9D99-21257B196B2E}" type="datetimeFigureOut">
              <a:rPr lang="en-GB" smtClean="0"/>
              <a:pPr>
                <a:defRPr/>
              </a:pPr>
              <a:t>25/06/2026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F70153-B264-4F9F-3C31-D1A7DF2C3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48CD70-3050-68D4-1CCE-A8F3C0FFE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F04490-1899-44F5-AB1C-169D81EB9DF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01086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8E7E3-6DA6-3450-30AC-1BFE0734D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74777-1D01-6AAE-6F88-DF53444ED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CBDF0E-9861-D38F-9E35-E9FB66FF54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0A65E7-A682-2A5A-5661-7BB44489B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85C6D-1DBD-4807-8569-DAE51E682857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A32D8-AD52-F7E7-7550-07AB772D0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4D7DF1-D028-D1AA-6E3D-05B00653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795FF-9677-4A50-9E67-F4164F25F9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00769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3DFA0-8F57-B25E-79E6-26B5895D0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24642F-0AF8-5739-00AF-0D61B0B579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4149F4-DD67-45C7-D6FD-75E72FDB11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B88DE3-B748-BC7D-D018-951621DE8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85C6D-1DBD-4807-8569-DAE51E682857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84F892-0673-2778-9638-569FC0DCB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CD21E0-F651-B473-31B7-F4873966F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795FF-9677-4A50-9E67-F4164F25F9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7898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2AC74-548D-72C8-1370-BAE45C69A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D8E054-0197-9E10-113F-ED591C573D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C8695-6BED-5591-D366-408AA7BA5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85C6D-1DBD-4807-8569-DAE51E682857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41EEB-CFA1-A4FE-9409-340D6D069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C3F30-8D41-55B3-C66B-EB5335CAA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795FF-9677-4A50-9E67-F4164F25F9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2838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9C943A-23AA-F49B-9292-896EDE0A5D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7678AC-AF58-65F9-079A-5F36BD0231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BEBD1-D04F-820D-F214-40642242D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85C6D-1DBD-4807-8569-DAE51E682857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1C87E-17CA-E659-FA74-C92CE4084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6D9FA6-2C52-EF24-B4CF-E567AC00D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795FF-9677-4A50-9E67-F4164F25F9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0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9DBCE0-AB1E-1259-455E-B8E2FACD8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13460-EFF2-45F5-AE33-E48CE92F2484}" type="datetimeFigureOut">
              <a:rPr lang="en-GB"/>
              <a:pPr>
                <a:defRPr/>
              </a:pPr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58D114-18B9-F7F7-014A-BDD5FEA78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9C3E6-5245-62EB-40EE-28BD31465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CFF41-D97B-4674-9B62-1082763A1B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04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3EB8A0-54DA-4D44-5D7A-E4A8A213F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83B54-CABB-4A2B-AD0A-621EDB9F7114}" type="datetimeFigureOut">
              <a:rPr lang="en-GB"/>
              <a:pPr>
                <a:defRPr/>
              </a:pPr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FEC50E-98B9-8606-9FFB-3907F6756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2B7BE0-CB1B-227E-19CD-EE18A253D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94F82-01E7-491A-935D-53CA0805EB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62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71712A-B358-1A67-37C2-5996C219A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A994B-A67C-4DB1-A1CB-063758E60546}" type="datetimeFigureOut">
              <a:rPr lang="en-GB"/>
              <a:pPr>
                <a:defRPr/>
              </a:pPr>
              <a:t>25/06/2026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124C3C-72FB-E85E-4BEF-944A85165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BA3C5D-5266-8A7E-9D5A-D34E4AB6A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33A07-C122-4E7D-BA75-1B50EC1BD25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067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6C5B60-BF68-020C-BFC8-5D7A25527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D2687-5CB4-4109-BA60-832A7FC9F251}" type="datetimeFigureOut">
              <a:rPr lang="en-GB"/>
              <a:pPr>
                <a:defRPr/>
              </a:pPr>
              <a:t>25/06/2026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A3882F-531D-BFA1-ACBD-C184EA386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6052BB-D7E0-402B-8600-D22805D2E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E62A7-29FE-4E43-BD32-82221A69E7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048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14DFA5-9085-2AE3-5C17-34EE1080A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9D753-1670-4924-A33D-91B9916A1249}" type="datetimeFigureOut">
              <a:rPr lang="en-GB"/>
              <a:pPr>
                <a:defRPr/>
              </a:pPr>
              <a:t>25/06/2026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5602FA-CB5E-2CB7-5EA6-8E23E04C2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BF1902-1F77-3FAB-4680-9674E69AF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A29E4-A91F-4CF6-A36A-0067DE7DB7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246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89C1A6-DC12-6FDE-701B-2242BEED7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884AF-3386-486E-89BD-56AB017231F7}" type="datetimeFigureOut">
              <a:rPr lang="en-GB"/>
              <a:pPr>
                <a:defRPr/>
              </a:pPr>
              <a:t>25/06/2026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9A6CC1-DE03-5463-D5CC-726A33773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DB0E80-E295-AF77-F8ED-EB33592C9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D94D9-95F7-42A8-8C5B-846048077DD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762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7A087F-17B2-8513-3B68-F90E9BFBE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6CEB5-180B-4954-B5DF-90104E3D8F67}" type="datetimeFigureOut">
              <a:rPr lang="en-GB"/>
              <a:pPr>
                <a:defRPr/>
              </a:pPr>
              <a:t>25/06/2026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4CDD10-1ECE-0F1C-F6B1-C090D254E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B86194-6808-AAE0-D226-13C1718C4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54A16-0DF7-434C-A2A7-D4A3BFF531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6372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A close up of a person&#10;&#10;AI-generated content may be incorrect.">
            <a:extLst>
              <a:ext uri="{FF2B5EF4-FFF2-40B4-BE49-F238E27FC236}">
                <a16:creationId xmlns:a16="http://schemas.microsoft.com/office/drawing/2014/main" id="{71CC7FE0-723C-DD9A-8445-E3447C9409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99183D20-776E-FD78-9D1E-DAA2A0EB0B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210AFFF-B51F-EAFF-B16E-B6C9A1166B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03EFD-6EE6-B4B5-2984-FAD59A9293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124F7DD-37B4-4671-9D99-21257B196B2E}" type="datetimeFigureOut">
              <a:rPr lang="en-GB"/>
              <a:pPr>
                <a:defRPr/>
              </a:pPr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90BD63-D140-FADA-2320-26A38047D8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AAB8F-4CBE-3B28-1B10-4B03065CB0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F04490-1899-44F5-AB1C-169D81EB9D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82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rgbClr val="0000FF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0000FF"/>
          </a:solidFill>
          <a:latin typeface="Aptos Display" panose="020B00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0000FF"/>
          </a:solidFill>
          <a:latin typeface="Aptos Display" panose="020B00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0000FF"/>
          </a:solidFill>
          <a:latin typeface="Aptos Display" panose="020B00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0000FF"/>
          </a:solidFill>
          <a:latin typeface="Aptos Display" panose="020B00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0000FF"/>
          </a:solidFill>
          <a:latin typeface="Aptos Display" panose="020B00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0000FF"/>
          </a:solidFill>
          <a:latin typeface="Aptos Display" panose="020B00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0000FF"/>
          </a:solidFill>
          <a:latin typeface="Aptos Display" panose="020B00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0000FF"/>
          </a:solidFill>
          <a:latin typeface="Aptos Display" panose="020B00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A51FC4-6320-CBD7-9BE5-57539D701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2B9B9B-4DB9-3A67-9749-BB7EF8F22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5BD8B-4745-8AFC-99CC-0DDF7756B6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785C6D-1DBD-4807-8569-DAE51E682857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03FEE9-0B79-66AF-FC2A-C69244F796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D1FA30-1382-F5B9-0CC0-0FB80079AF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B795FF-9677-4A50-9E67-F4164F25F9A6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2C609D0-AAE8-F1B9-28EB-6AA9058D545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8363" y="0"/>
            <a:ext cx="6927273" cy="6858000"/>
          </a:xfrm>
          <a:prstGeom prst="rect">
            <a:avLst/>
          </a:prstGeom>
          <a:noFill/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C468C75-0C86-ED13-C1D8-8DFC8F0E730B}"/>
              </a:ext>
            </a:extLst>
          </p:cNvPr>
          <p:cNvSpPr/>
          <p:nvPr userDrawn="1"/>
        </p:nvSpPr>
        <p:spPr>
          <a:xfrm>
            <a:off x="11183816" y="2685194"/>
            <a:ext cx="2224454" cy="18200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058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B1DEE3FC-4AF2-1A50-CEE3-5B257389FCA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463635" y="941388"/>
            <a:ext cx="5264730" cy="2387600"/>
          </a:xfrm>
        </p:spPr>
        <p:txBody>
          <a:bodyPr/>
          <a:lstStyle/>
          <a:p>
            <a:r>
              <a:rPr lang="en-GB" altLang="en-US" dirty="0"/>
              <a:t>The </a:t>
            </a:r>
            <a:r>
              <a:rPr lang="en-GB" altLang="en-US" dirty="0" err="1"/>
              <a:t>Reidvale</a:t>
            </a:r>
            <a:r>
              <a:rPr lang="en-GB" altLang="en-US" dirty="0"/>
              <a:t> Partnership Model</a:t>
            </a:r>
          </a:p>
        </p:txBody>
      </p:sp>
      <p:sp>
        <p:nvSpPr>
          <p:cNvPr id="13315" name="Subtitle 2">
            <a:extLst>
              <a:ext uri="{FF2B5EF4-FFF2-40B4-BE49-F238E27FC236}">
                <a16:creationId xmlns:a16="http://schemas.microsoft.com/office/drawing/2014/main" id="{0620D33F-11D9-9D88-7193-738E338428D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793896" y="3429000"/>
            <a:ext cx="4604208" cy="1655762"/>
          </a:xfrm>
        </p:spPr>
        <p:txBody>
          <a:bodyPr/>
          <a:lstStyle/>
          <a:p>
            <a:r>
              <a:rPr lang="en-GB" altLang="en-US" b="1" dirty="0"/>
              <a:t>Jamie Mallan, Head of Corporate and Strategy</a:t>
            </a:r>
            <a:br>
              <a:rPr lang="en-GB" altLang="en-US" dirty="0"/>
            </a:br>
            <a:r>
              <a:rPr lang="en-GB" altLang="en-US" dirty="0" err="1"/>
              <a:t>Reidvale</a:t>
            </a:r>
            <a:r>
              <a:rPr lang="en-GB" altLang="en-US" dirty="0"/>
              <a:t> Housing Association</a:t>
            </a:r>
          </a:p>
          <a:p>
            <a:r>
              <a:rPr lang="en-GB" altLang="en-US" b="1" dirty="0"/>
              <a:t>Chris Halliday, Director of Operations</a:t>
            </a:r>
          </a:p>
          <a:p>
            <a:r>
              <a:rPr lang="en-GB" altLang="en-US" dirty="0"/>
              <a:t>The Halliday Foundation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CD2271-0ACA-EF97-77E9-A079600372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63637" y="0"/>
            <a:ext cx="6927273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FEC0535-682B-8092-12C7-BE041BC01870}"/>
              </a:ext>
            </a:extLst>
          </p:cNvPr>
          <p:cNvSpPr/>
          <p:nvPr/>
        </p:nvSpPr>
        <p:spPr>
          <a:xfrm>
            <a:off x="-1112363" y="2677212"/>
            <a:ext cx="2281287" cy="14800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7F4CCB-DA8F-D02B-076D-BDB36F694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A7C31-6ED9-6372-F415-F014C2C7E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CHALLENGES FOR</a:t>
            </a:r>
            <a:r>
              <a:rPr lang="en-GB" b="1" dirty="0">
                <a:solidFill>
                  <a:srgbClr val="0000FF"/>
                </a:solidFill>
              </a:rPr>
              <a:t> REIDVALE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7E2DA-2EA8-5FAD-EC4E-C5178663D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Sitting tenant delivering highly regarded services</a:t>
            </a:r>
          </a:p>
          <a:p>
            <a:r>
              <a:rPr lang="en-GB" dirty="0"/>
              <a:t>Community perceptions – is the centre closing again?</a:t>
            </a:r>
          </a:p>
          <a:p>
            <a:r>
              <a:rPr lang="en-GB" dirty="0"/>
              <a:t>A step into the unknown?</a:t>
            </a:r>
          </a:p>
          <a:p>
            <a:pPr lvl="1"/>
            <a:r>
              <a:rPr lang="en-GB" dirty="0"/>
              <a:t>Will organisations come forward?</a:t>
            </a:r>
          </a:p>
          <a:p>
            <a:pPr lvl="1"/>
            <a:r>
              <a:rPr lang="en-GB" dirty="0"/>
              <a:t>Working with a new partner organisation?</a:t>
            </a:r>
          </a:p>
          <a:p>
            <a:r>
              <a:rPr lang="en-GB" dirty="0"/>
              <a:t>Will this process deliver our aspirations</a:t>
            </a:r>
          </a:p>
          <a:p>
            <a:pPr lvl="1"/>
            <a:r>
              <a:rPr lang="en-GB" dirty="0"/>
              <a:t>Best value?</a:t>
            </a:r>
          </a:p>
          <a:p>
            <a:pPr lvl="1"/>
            <a:r>
              <a:rPr lang="en-GB" dirty="0"/>
              <a:t>Added benefit?</a:t>
            </a:r>
          </a:p>
          <a:p>
            <a:r>
              <a:rPr lang="en-GB" dirty="0"/>
              <a:t>What disruption in service will there be?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64921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8548E-701D-B066-0C45-F05C30FCCE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5C9BB-0913-9332-C46C-48681E787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CHALLENGES FOR THE HALLIDAY FOUNDATION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AA6540-C065-9F2A-5266-E3FAC67C5F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400"/>
              <a:t>Due diligence and governance requirements</a:t>
            </a:r>
            <a:endParaRPr lang="en-GB" dirty="0"/>
          </a:p>
          <a:p>
            <a:r>
              <a:rPr sz="2400"/>
              <a:t>Taking on responsibility for a building and associated costs</a:t>
            </a:r>
          </a:p>
          <a:p>
            <a:r>
              <a:rPr sz="2400"/>
              <a:t>Building trust with tenants and existing users</a:t>
            </a:r>
          </a:p>
          <a:p>
            <a:r>
              <a:rPr sz="2400"/>
              <a:t>Managing expectations while services continued</a:t>
            </a:r>
          </a:p>
          <a:p>
            <a:r>
              <a:rPr sz="2400"/>
              <a:t>Balancing ambition with capacity</a:t>
            </a:r>
          </a:p>
          <a:p>
            <a:pPr lvl="1"/>
            <a:r>
              <a:rPr sz="2200"/>
              <a:t>Staffing and volunteers</a:t>
            </a:r>
          </a:p>
          <a:p>
            <a:pPr lvl="1"/>
            <a:r>
              <a:rPr sz="2200"/>
              <a:t>Funding and income generation</a:t>
            </a:r>
          </a:p>
          <a:p>
            <a:r>
              <a:rPr sz="2400"/>
              <a:t>Moving from outreach model to centre-based delivery</a:t>
            </a:r>
          </a:p>
          <a:p>
            <a:r>
              <a:rPr sz="2400"/>
              <a:t>Ensuring long-term sustainability</a:t>
            </a:r>
          </a:p>
        </p:txBody>
      </p:sp>
    </p:spTree>
    <p:extLst>
      <p:ext uri="{BB962C8B-B14F-4D97-AF65-F5344CB8AC3E}">
        <p14:creationId xmlns:p14="http://schemas.microsoft.com/office/powerpoint/2010/main" val="37307080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8A733-AAF6-B3D0-1723-1B28331F3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955DA-EBF1-678F-9EF1-3394A0461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00FF"/>
                </a:solidFill>
              </a:rPr>
              <a:t>DELIVERY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379DA-27B3-7A06-18E4-19B114CE7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Flexible/ long-term leaseholder</a:t>
            </a:r>
          </a:p>
          <a:p>
            <a:pPr lvl="1"/>
            <a:r>
              <a:rPr lang="en-GB" dirty="0"/>
              <a:t>Full cost recovery – not subsidised by tenants</a:t>
            </a:r>
          </a:p>
          <a:p>
            <a:r>
              <a:rPr lang="en-GB" dirty="0"/>
              <a:t>Leaseholder that shares our values</a:t>
            </a:r>
          </a:p>
          <a:p>
            <a:r>
              <a:rPr lang="en-GB" dirty="0"/>
              <a:t>Delivery of a wide range of services to the community</a:t>
            </a:r>
          </a:p>
          <a:p>
            <a:pPr lvl="1"/>
            <a:r>
              <a:rPr lang="en-GB" dirty="0"/>
              <a:t>Community café open</a:t>
            </a:r>
          </a:p>
          <a:p>
            <a:pPr lvl="1"/>
            <a:r>
              <a:rPr lang="en-GB" dirty="0"/>
              <a:t>Community development activities</a:t>
            </a:r>
          </a:p>
          <a:p>
            <a:r>
              <a:rPr sz="2400"/>
              <a:t>Delivery of complementary services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31743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160A15-29E4-EBE1-FFC8-05362F042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AD3-D2AF-E657-49A9-FFBCBD21D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GB" b="1" dirty="0">
                <a:solidFill>
                  <a:srgbClr val="FF0000"/>
                </a:solidFill>
              </a:rPr>
              <a:t>WHAT THE HALLIDAY FOUNDATION ARE DELIVERING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46061F-6D54-9E0B-4278-672D117E9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400"/>
              <a:t>Community café and welcoming community space</a:t>
            </a:r>
            <a:endParaRPr lang="en-GB"/>
          </a:p>
          <a:p>
            <a:r>
              <a:rPr sz="2400"/>
              <a:t>House-2-Home furniture and starter packs</a:t>
            </a:r>
          </a:p>
          <a:p>
            <a:r>
              <a:rPr sz="2400"/>
              <a:t>Food support and community pantry activity</a:t>
            </a:r>
          </a:p>
          <a:p>
            <a:r>
              <a:rPr sz="2400"/>
              <a:t>Volunteering opportunities and community involvement</a:t>
            </a:r>
          </a:p>
          <a:p>
            <a:r>
              <a:rPr sz="2400"/>
              <a:t>Tenancy sustainment and practical housing support</a:t>
            </a:r>
          </a:p>
          <a:p>
            <a:r>
              <a:rPr sz="2400"/>
              <a:t>Community development activities and local events</a:t>
            </a:r>
          </a:p>
          <a:p>
            <a:r>
              <a:rPr sz="2400"/>
              <a:t>Advice, signposting and referrals to partner services</a:t>
            </a:r>
          </a:p>
          <a:p>
            <a:r>
              <a:rPr sz="2400"/>
              <a:t>Partnership projects with local agencies and funders</a:t>
            </a:r>
          </a:p>
        </p:txBody>
      </p:sp>
    </p:spTree>
    <p:extLst>
      <p:ext uri="{BB962C8B-B14F-4D97-AF65-F5344CB8AC3E}">
        <p14:creationId xmlns:p14="http://schemas.microsoft.com/office/powerpoint/2010/main" val="37487603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060E06-1794-F47F-E8D6-DC8080B3A8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6982B-E99E-F425-8450-E44FF564F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00FF"/>
                </a:solidFill>
              </a:rPr>
              <a:t>PARTNERSHIP WORKING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84BCE-7CA5-9C56-5C6C-7DB2A0061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Formal Partnership</a:t>
            </a:r>
          </a:p>
          <a:p>
            <a:pPr lvl="1"/>
            <a:r>
              <a:rPr lang="en-GB" dirty="0"/>
              <a:t>Lease</a:t>
            </a:r>
          </a:p>
          <a:p>
            <a:pPr lvl="1"/>
            <a:r>
              <a:rPr lang="en-GB" dirty="0"/>
              <a:t>Partnership Agreement</a:t>
            </a:r>
          </a:p>
          <a:p>
            <a:pPr lvl="1"/>
            <a:r>
              <a:rPr lang="en-GB" dirty="0"/>
              <a:t>Joint Funding Applications</a:t>
            </a:r>
          </a:p>
          <a:p>
            <a:r>
              <a:rPr lang="en-GB" dirty="0"/>
              <a:t>Informal Partnership Working</a:t>
            </a:r>
          </a:p>
          <a:p>
            <a:pPr lvl="1"/>
            <a:r>
              <a:rPr lang="en-GB" dirty="0"/>
              <a:t>Referrals to/ from</a:t>
            </a:r>
          </a:p>
          <a:p>
            <a:pPr lvl="1"/>
            <a:r>
              <a:rPr lang="en-GB" dirty="0"/>
              <a:t>Volunteering days</a:t>
            </a:r>
          </a:p>
          <a:p>
            <a:r>
              <a:rPr lang="en-GB" dirty="0"/>
              <a:t>Future Partnership Working</a:t>
            </a:r>
          </a:p>
          <a:p>
            <a:pPr lvl="1"/>
            <a:r>
              <a:rPr lang="en-GB" dirty="0"/>
              <a:t>Community Shop</a:t>
            </a:r>
          </a:p>
          <a:p>
            <a:pPr lvl="1"/>
            <a:r>
              <a:rPr lang="en-GB" dirty="0"/>
              <a:t>Garden Space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26462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F6C29-893C-D83B-BF37-FAACE83F2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 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DBF901-62EA-515E-ADEA-BE31FC6CAFA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Needed a tenant that helped demonstrate best value.</a:t>
            </a:r>
          </a:p>
          <a:p>
            <a:r>
              <a:rPr lang="en-GB" dirty="0"/>
              <a:t>Formal process that would stand up to scrutiny.</a:t>
            </a:r>
          </a:p>
          <a:p>
            <a:r>
              <a:rPr lang="en-GB" dirty="0"/>
              <a:t>Partner that deliver services that meet community needs.</a:t>
            </a:r>
          </a:p>
          <a:p>
            <a:r>
              <a:rPr lang="en-GB" dirty="0"/>
              <a:t>Range of wellbeing and tenancy sustainment services.</a:t>
            </a:r>
          </a:p>
          <a:p>
            <a:r>
              <a:rPr lang="en-GB" dirty="0"/>
              <a:t>Ambitious about what can be delivered together in the future.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7C2729-8578-2F0B-FE1E-D75139073EA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Needed space to grow service and improve quality.</a:t>
            </a:r>
          </a:p>
          <a:p>
            <a:r>
              <a:rPr lang="en-GB" dirty="0"/>
              <a:t>Formal process provided confidence to participate.</a:t>
            </a:r>
          </a:p>
          <a:p>
            <a:r>
              <a:rPr lang="en-GB" dirty="0"/>
              <a:t>Space to deliver service and plan for the long term.</a:t>
            </a:r>
          </a:p>
          <a:p>
            <a:r>
              <a:rPr lang="en-GB" dirty="0"/>
              <a:t>Able to develop long-term meaningful relationships.</a:t>
            </a:r>
          </a:p>
          <a:p>
            <a:r>
              <a:rPr lang="en-GB" dirty="0"/>
              <a:t>Ambitious about what can be delivered together in the future.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00408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CCAA3-0CB0-87C7-05F3-5773929B8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ANY 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FC012-4A21-CD30-A4C9-6DFFA4093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002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97F6E-AC08-0DF4-13E3-3C0E00C83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00FF"/>
                </a:solidFill>
              </a:rPr>
              <a:t>REIDVALE NEIGHBOURHOOD CENTRE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C94A4-7774-3575-F0CA-6DB93AFEE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Owned by </a:t>
            </a:r>
            <a:r>
              <a:rPr lang="en-GB" dirty="0" err="1"/>
              <a:t>Reidvale</a:t>
            </a:r>
            <a:r>
              <a:rPr lang="en-GB" dirty="0"/>
              <a:t> Housing Association</a:t>
            </a:r>
          </a:p>
          <a:p>
            <a:r>
              <a:rPr lang="en-GB" dirty="0"/>
              <a:t>Ran by an independent charity</a:t>
            </a:r>
          </a:p>
          <a:p>
            <a:r>
              <a:rPr lang="en-GB" dirty="0"/>
              <a:t>Significant cross-subsidiary</a:t>
            </a:r>
          </a:p>
          <a:p>
            <a:r>
              <a:rPr lang="en-GB" dirty="0"/>
              <a:t>Closed during the COVID-19 Pandemic</a:t>
            </a:r>
          </a:p>
          <a:p>
            <a:r>
              <a:rPr lang="en-GB" dirty="0"/>
              <a:t>Re-opened 2023 by a local community group</a:t>
            </a:r>
          </a:p>
          <a:p>
            <a:r>
              <a:rPr lang="en-GB" dirty="0"/>
              <a:t>No formal arrangements in place</a:t>
            </a:r>
          </a:p>
          <a:p>
            <a:r>
              <a:rPr lang="en-GB" dirty="0"/>
              <a:t>Continued costs to </a:t>
            </a:r>
            <a:r>
              <a:rPr lang="en-GB" dirty="0" err="1"/>
              <a:t>Reidvale</a:t>
            </a:r>
            <a:r>
              <a:rPr lang="en-GB" dirty="0"/>
              <a:t> tenants</a:t>
            </a:r>
          </a:p>
        </p:txBody>
      </p:sp>
    </p:spTree>
    <p:extLst>
      <p:ext uri="{BB962C8B-B14F-4D97-AF65-F5344CB8AC3E}">
        <p14:creationId xmlns:p14="http://schemas.microsoft.com/office/powerpoint/2010/main" val="1902075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BD760-61B0-304C-08A3-8C055C2CE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THE HALLIDAY FOUNDATION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5CC79-49AB-5343-A09E-3488D921D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Formed in 2018 as a community group</a:t>
            </a:r>
          </a:p>
          <a:p>
            <a:r>
              <a:rPr lang="en-GB" dirty="0"/>
              <a:t>Became a registered charity in 2019</a:t>
            </a:r>
          </a:p>
          <a:p>
            <a:r>
              <a:rPr lang="en-GB" dirty="0"/>
              <a:t>Named in memory of John Halliday and the charitable work he had done</a:t>
            </a:r>
          </a:p>
          <a:p>
            <a:r>
              <a:rPr lang="en-GB" dirty="0"/>
              <a:t>Community-led</a:t>
            </a:r>
          </a:p>
          <a:p>
            <a:r>
              <a:rPr lang="en-GB" dirty="0"/>
              <a:t>Delivers a wide range of housing support and community development activities:</a:t>
            </a:r>
          </a:p>
          <a:p>
            <a:pPr lvl="1"/>
            <a:r>
              <a:rPr lang="en-GB" dirty="0"/>
              <a:t>House-2-Home</a:t>
            </a:r>
          </a:p>
          <a:p>
            <a:pPr lvl="1"/>
            <a:r>
              <a:rPr lang="en-GB" dirty="0"/>
              <a:t>Volunteering</a:t>
            </a:r>
          </a:p>
          <a:p>
            <a:pPr lvl="1"/>
            <a:r>
              <a:rPr lang="en-GB" dirty="0"/>
              <a:t>Community development</a:t>
            </a:r>
          </a:p>
          <a:p>
            <a:pPr lvl="1"/>
            <a:r>
              <a:rPr lang="en-GB" dirty="0"/>
              <a:t>Food poverty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417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BF1A4-E93A-D2C4-FA12-6641C3105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00FF"/>
                </a:solidFill>
              </a:rPr>
              <a:t>CHALLENGE FOR REIDVALE HOUSING ASSOCIATION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F56E4-9B91-4410-6084-459572C197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Reduce/ end subsidy of </a:t>
            </a:r>
            <a:r>
              <a:rPr lang="en-GB" dirty="0" err="1"/>
              <a:t>Reidvale</a:t>
            </a:r>
            <a:r>
              <a:rPr lang="en-GB" dirty="0"/>
              <a:t> Neighbourhood Centre using tenants rents</a:t>
            </a:r>
          </a:p>
          <a:p>
            <a:r>
              <a:rPr lang="en-GB" dirty="0"/>
              <a:t>Evidence best vale to ensure compliance </a:t>
            </a:r>
          </a:p>
          <a:p>
            <a:r>
              <a:rPr lang="en-GB" dirty="0"/>
              <a:t>Ensure continuity of services to the local community</a:t>
            </a:r>
          </a:p>
          <a:p>
            <a:r>
              <a:rPr lang="en-GB" dirty="0"/>
              <a:t>Ensure direct benefit to tenants and local community</a:t>
            </a:r>
          </a:p>
          <a:p>
            <a:r>
              <a:rPr lang="en-GB" dirty="0"/>
              <a:t>Formalise processes to safeguard tenants/ </a:t>
            </a:r>
            <a:r>
              <a:rPr lang="en-GB" dirty="0" err="1"/>
              <a:t>Reidvale</a:t>
            </a:r>
            <a:r>
              <a:rPr lang="en-GB" dirty="0"/>
              <a:t> Housing Association</a:t>
            </a:r>
          </a:p>
        </p:txBody>
      </p:sp>
    </p:spTree>
    <p:extLst>
      <p:ext uri="{BB962C8B-B14F-4D97-AF65-F5344CB8AC3E}">
        <p14:creationId xmlns:p14="http://schemas.microsoft.com/office/powerpoint/2010/main" val="64388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D4FBA5-430F-8AED-A082-E18DE59348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140DE-54A9-3D45-AB91-551336090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CHALLENGE FOR THE HALLIDAY FOUNDATION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38B8E-409E-5E41-F775-B1B1241ED4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Lack of space to deliver services</a:t>
            </a:r>
          </a:p>
          <a:p>
            <a:r>
              <a:rPr lang="en-GB" dirty="0"/>
              <a:t>No permanent home limiting long term planning</a:t>
            </a:r>
          </a:p>
          <a:p>
            <a:r>
              <a:rPr lang="en-GB" dirty="0"/>
              <a:t>Unable to develop meaningful relationships with service users</a:t>
            </a:r>
          </a:p>
          <a:p>
            <a:r>
              <a:rPr lang="en-GB" dirty="0"/>
              <a:t>Delivery in multiple locations limits impact and funding opportunities</a:t>
            </a:r>
          </a:p>
          <a:p>
            <a:r>
              <a:rPr lang="en-GB" dirty="0"/>
              <a:t>Working in multiple locations resulted in increased costs and goodwill from partners</a:t>
            </a:r>
          </a:p>
        </p:txBody>
      </p:sp>
    </p:spTree>
    <p:extLst>
      <p:ext uri="{BB962C8B-B14F-4D97-AF65-F5344CB8AC3E}">
        <p14:creationId xmlns:p14="http://schemas.microsoft.com/office/powerpoint/2010/main" val="2771250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D35E4D-013A-8836-A3F6-4F64CA5766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AEA2A-1524-DBE4-D72E-54EB5524F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00FF"/>
                </a:solidFill>
              </a:rPr>
              <a:t>PROCESS</a:t>
            </a:r>
            <a:r>
              <a:rPr lang="en-GB" dirty="0">
                <a:solidFill>
                  <a:srgbClr val="0000FF"/>
                </a:solidFill>
              </a:rPr>
              <a:t> </a:t>
            </a:r>
            <a:r>
              <a:rPr lang="en-GB" b="1" dirty="0">
                <a:solidFill>
                  <a:srgbClr val="0000FF"/>
                </a:solidFill>
              </a:rPr>
              <a:t>ADOPTED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DCAAC-DF85-C1FF-3A88-1005B6DAD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Stakeholder engagement</a:t>
            </a:r>
          </a:p>
          <a:p>
            <a:pPr lvl="1"/>
            <a:r>
              <a:rPr lang="en-GB" dirty="0"/>
              <a:t>Identified needs and aspiration of tenants and the local community</a:t>
            </a:r>
          </a:p>
          <a:p>
            <a:r>
              <a:rPr lang="en-GB" dirty="0"/>
              <a:t>Assessment criteria</a:t>
            </a:r>
          </a:p>
          <a:p>
            <a:pPr lvl="1"/>
            <a:r>
              <a:rPr lang="en-GB" dirty="0"/>
              <a:t>10 criteria with a scoring matrix to ensure open and transparent process</a:t>
            </a:r>
          </a:p>
          <a:p>
            <a:r>
              <a:rPr lang="en-GB" dirty="0"/>
              <a:t>Expression of interest process</a:t>
            </a:r>
          </a:p>
          <a:p>
            <a:pPr lvl="1"/>
            <a:r>
              <a:rPr lang="en-GB" dirty="0"/>
              <a:t>Informal discussions and outline information provided to interested parties, including assessment process and budget information.</a:t>
            </a:r>
          </a:p>
          <a:p>
            <a:r>
              <a:rPr lang="en-GB" dirty="0"/>
              <a:t>Formal submissions</a:t>
            </a:r>
          </a:p>
          <a:p>
            <a:pPr lvl="1"/>
            <a:r>
              <a:rPr lang="en-GB" dirty="0"/>
              <a:t>Initial assessment and feedback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9273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DB667-736F-0D86-C40D-11C9FBD2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ASSESSMENT CRITERIA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1D8A685-AB80-B46A-C126-4FD975EDC3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630232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5969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C12BFA-6F78-5E92-6E31-93D40A9ADE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51B16-A357-72EC-B734-A9EE6031B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00FF"/>
                </a:solidFill>
              </a:rPr>
              <a:t>BENEFITS TO REIDVALE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05405-1559-5FA4-9CE4-DB267040E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Open and transparent – stands up to scrutiny</a:t>
            </a:r>
          </a:p>
          <a:p>
            <a:r>
              <a:rPr lang="en-GB" dirty="0"/>
              <a:t>Demonstrates best value – ‘testing’ the market</a:t>
            </a:r>
          </a:p>
          <a:p>
            <a:r>
              <a:rPr lang="en-GB" dirty="0"/>
              <a:t>Aligns process with the business plan, tenant needs, risk register and values</a:t>
            </a:r>
          </a:p>
          <a:p>
            <a:r>
              <a:rPr lang="en-GB" dirty="0"/>
              <a:t>Opens up process to potential new partner</a:t>
            </a:r>
          </a:p>
          <a:p>
            <a:r>
              <a:rPr lang="en-GB" dirty="0"/>
              <a:t>Draws on skills and experience of broader community development sector</a:t>
            </a:r>
          </a:p>
          <a:p>
            <a:r>
              <a:rPr lang="en-GB" dirty="0"/>
              <a:t>Adopted a formal/ flexible approach on purpose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0202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9A18A8-01AF-0BA3-4D01-D25688F35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5BC93-1722-C3DE-40F6-69A2B59BA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BENEFITS TO THE HALLIDAY FOUNDATION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93CBF5-CA65-1612-1EE0-F48488DEB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Process was open and fair – Felt welcomed to participate</a:t>
            </a:r>
          </a:p>
          <a:p>
            <a:r>
              <a:rPr lang="en-GB" dirty="0"/>
              <a:t>Transparent – aware of assessment criteria and processes</a:t>
            </a:r>
          </a:p>
          <a:p>
            <a:r>
              <a:rPr lang="en-GB" dirty="0"/>
              <a:t>Formal – Submission process, interview process and lease negotiation</a:t>
            </a:r>
          </a:p>
          <a:p>
            <a:r>
              <a:rPr lang="en-GB" dirty="0"/>
              <a:t>Not overly onerous – Wasn’t expecting too much information</a:t>
            </a:r>
          </a:p>
          <a:p>
            <a:r>
              <a:rPr lang="en-GB" dirty="0"/>
              <a:t>Personal – Was able to discuss issues, feedback provided and opportunity to update/ respond.</a:t>
            </a:r>
          </a:p>
          <a:p>
            <a:r>
              <a:rPr lang="en-GB" dirty="0"/>
              <a:t>Much better than tendering to deliver or some funding application processes.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7189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8F74BB0C-52F8-4A69-89A0-37ED16ECFCD4}" vid="{7F1F9CD0-0C43-4500-8A72-496B2C569C6E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28DC9C03A0DC4AB2F49D39B1E1986A" ma:contentTypeVersion="13" ma:contentTypeDescription="Create a new document." ma:contentTypeScope="" ma:versionID="aa7f1a45446ab85147b507434ab3b7e9">
  <xsd:schema xmlns:xsd="http://www.w3.org/2001/XMLSchema" xmlns:xs="http://www.w3.org/2001/XMLSchema" xmlns:p="http://schemas.microsoft.com/office/2006/metadata/properties" xmlns:ns2="a7f579aa-c1cb-4ddf-9071-5144dff67699" xmlns:ns3="b35e6e78-4556-44f6-96ff-83b0f9a43964" targetNamespace="http://schemas.microsoft.com/office/2006/metadata/properties" ma:root="true" ma:fieldsID="b639e4345d572513b5cbf4eddbfae18e" ns2:_="" ns3:_="">
    <xsd:import namespace="a7f579aa-c1cb-4ddf-9071-5144dff67699"/>
    <xsd:import namespace="b35e6e78-4556-44f6-96ff-83b0f9a439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Date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f579aa-c1cb-4ddf-9071-5144dff676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fieldId="{5cf76f15-5ced-4ddc-b409-7134ff3c332f}" ma:taxonomyMulti="true" ma:sspId="00000000-0000-0000-0000-000000000000" ma:termSetId="00000000-0000-0000-0000-00000000000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Time" ma:index="20" nillable="true" ma:displayName="Date &amp; Time" ma:format="DateTime" ma:internalName="DateTim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5e6e78-4556-44f6-96ff-83b0f9a43964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f028973c-92fd-4970-b90f-a2b9ee2920b5}" ma:internalName="TaxCatchAll" ma:showField="CatchAllData" ma:web="b35e6e78-4556-44f6-96ff-83b0f9a439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92BE068-763C-4383-A164-E3CEC723E13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1E4E865-2DF8-4A5D-90F5-4804915E29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7f579aa-c1cb-4ddf-9071-5144dff67699"/>
    <ds:schemaRef ds:uri="b35e6e78-4556-44f6-96ff-83b0f9a439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RHA Presentation</Template>
  <TotalTime>69</TotalTime>
  <Words>752</Words>
  <Application>Microsoft Office PowerPoint</Application>
  <PresentationFormat>Widescreen</PresentationFormat>
  <Paragraphs>132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Aptos</vt:lpstr>
      <vt:lpstr>Aptos Display</vt:lpstr>
      <vt:lpstr>Arial</vt:lpstr>
      <vt:lpstr>Office Theme</vt:lpstr>
      <vt:lpstr>Custom Design</vt:lpstr>
      <vt:lpstr>The Reidvale Partnership Model</vt:lpstr>
      <vt:lpstr>REIDVALE NEIGHBOURHOOD CENTRE</vt:lpstr>
      <vt:lpstr>THE HALLIDAY FOUNDATION</vt:lpstr>
      <vt:lpstr>CHALLENGE FOR REIDVALE HOUSING ASSOCIATION</vt:lpstr>
      <vt:lpstr>CHALLENGE FOR THE HALLIDAY FOUNDATION</vt:lpstr>
      <vt:lpstr>PROCESS ADOPTED</vt:lpstr>
      <vt:lpstr>ASSESSMENT CRITERIA</vt:lpstr>
      <vt:lpstr>BENEFITS TO REIDVALE</vt:lpstr>
      <vt:lpstr>BENEFITS TO THE HALLIDAY FOUNDATION</vt:lpstr>
      <vt:lpstr>CHALLENGES FOR REIDVALE</vt:lpstr>
      <vt:lpstr>CHALLENGES FOR THE HALLIDAY FOUNDATION</vt:lpstr>
      <vt:lpstr>DELIVERY</vt:lpstr>
      <vt:lpstr>WHAT THE HALLIDAY FOUNDATION ARE DELIVERING</vt:lpstr>
      <vt:lpstr>PARTNERSHIP WORKING</vt:lpstr>
      <vt:lpstr>IN SUMMARY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Jamie Mallan</dc:creator>
  <cp:lastModifiedBy>craig watson</cp:lastModifiedBy>
  <cp:revision>1</cp:revision>
  <dcterms:created xsi:type="dcterms:W3CDTF">2026-06-17T13:55:28Z</dcterms:created>
  <dcterms:modified xsi:type="dcterms:W3CDTF">2026-06-25T14:34:20Z</dcterms:modified>
</cp:coreProperties>
</file>