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3" r:id="rId4"/>
  </p:sldMasterIdLst>
  <p:notesMasterIdLst>
    <p:notesMasterId r:id="rId18"/>
  </p:notesMasterIdLst>
  <p:handoutMasterIdLst>
    <p:handoutMasterId r:id="rId19"/>
  </p:handoutMasterIdLst>
  <p:sldIdLst>
    <p:sldId id="321" r:id="rId5"/>
    <p:sldId id="452" r:id="rId6"/>
    <p:sldId id="453" r:id="rId7"/>
    <p:sldId id="426" r:id="rId8"/>
    <p:sldId id="427" r:id="rId9"/>
    <p:sldId id="369" r:id="rId10"/>
    <p:sldId id="380" r:id="rId11"/>
    <p:sldId id="447" r:id="rId12"/>
    <p:sldId id="446" r:id="rId13"/>
    <p:sldId id="451" r:id="rId14"/>
    <p:sldId id="450" r:id="rId15"/>
    <p:sldId id="454" r:id="rId16"/>
    <p:sldId id="445" r:id="rId17"/>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055A4E-C464-47BF-BB6A-9E4EC4AF4058}" v="195" dt="2023-11-29T10:53:28.7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92376" autoAdjust="0"/>
  </p:normalViewPr>
  <p:slideViewPr>
    <p:cSldViewPr snapToObjects="1">
      <p:cViewPr varScale="1">
        <p:scale>
          <a:sx n="96" d="100"/>
          <a:sy n="96" d="100"/>
        </p:scale>
        <p:origin x="10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46" d="100"/>
          <a:sy n="46" d="100"/>
        </p:scale>
        <p:origin x="2828" y="36"/>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72D9CD-CE88-334F-9A69-4EE7A6A59424}"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532CE9DC-E429-6E4E-86D7-8AD4265C2AAE}">
      <dgm:prSet custT="1"/>
      <dgm:spPr>
        <a:solidFill>
          <a:srgbClr val="6666FF"/>
        </a:solidFill>
      </dgm:spPr>
      <dgm:t>
        <a:bodyPr/>
        <a:lstStyle/>
        <a:p>
          <a:pPr rtl="0"/>
          <a:r>
            <a:rPr lang="en-US" sz="2910" baseline="0" dirty="0">
              <a:solidFill>
                <a:schemeClr val="bg1"/>
              </a:solidFill>
            </a:rPr>
            <a:t>Installation of clean heat</a:t>
          </a:r>
        </a:p>
      </dgm:t>
    </dgm:pt>
    <dgm:pt modelId="{E982AE72-B0FE-664E-8436-1961294423CD}" type="parTrans" cxnId="{0C262798-52CB-9740-B425-F19F3616AA94}">
      <dgm:prSet/>
      <dgm:spPr/>
      <dgm:t>
        <a:bodyPr/>
        <a:lstStyle/>
        <a:p>
          <a:endParaRPr lang="en-US"/>
        </a:p>
      </dgm:t>
    </dgm:pt>
    <dgm:pt modelId="{42FFDA53-CAAA-CE48-9D19-5FF46FA02573}" type="sibTrans" cxnId="{0C262798-52CB-9740-B425-F19F3616AA94}">
      <dgm:prSet/>
      <dgm:spPr/>
      <dgm:t>
        <a:bodyPr/>
        <a:lstStyle/>
        <a:p>
          <a:endParaRPr lang="en-US"/>
        </a:p>
      </dgm:t>
    </dgm:pt>
    <dgm:pt modelId="{19FA9F1F-0383-E748-98D5-3288BDF07715}">
      <dgm:prSet custT="1"/>
      <dgm:spPr>
        <a:solidFill>
          <a:srgbClr val="6666FF"/>
        </a:solidFill>
      </dgm:spPr>
      <dgm:t>
        <a:bodyPr/>
        <a:lstStyle/>
        <a:p>
          <a:pPr rtl="0"/>
          <a:r>
            <a:rPr lang="en-US" sz="3000" baseline="0" dirty="0">
              <a:solidFill>
                <a:schemeClr val="bg1"/>
              </a:solidFill>
            </a:rPr>
            <a:t>Fabric</a:t>
          </a:r>
        </a:p>
      </dgm:t>
    </dgm:pt>
    <dgm:pt modelId="{376715DD-9B20-AC45-935F-D0D0FF720AD8}" type="sibTrans" cxnId="{7B397950-227D-A44A-8F5F-4BBD60BFC605}">
      <dgm:prSet/>
      <dgm:spPr/>
      <dgm:t>
        <a:bodyPr/>
        <a:lstStyle/>
        <a:p>
          <a:endParaRPr lang="en-US"/>
        </a:p>
      </dgm:t>
    </dgm:pt>
    <dgm:pt modelId="{E5269F45-A409-4246-90CE-58760F5B82FB}" type="parTrans" cxnId="{7B397950-227D-A44A-8F5F-4BBD60BFC605}">
      <dgm:prSet/>
      <dgm:spPr/>
      <dgm:t>
        <a:bodyPr/>
        <a:lstStyle/>
        <a:p>
          <a:endParaRPr lang="en-US"/>
        </a:p>
      </dgm:t>
    </dgm:pt>
    <dgm:pt modelId="{BB9E944D-AF5E-6E42-ACDD-25B91924038A}" type="pres">
      <dgm:prSet presAssocID="{5072D9CD-CE88-334F-9A69-4EE7A6A59424}" presName="linear" presStyleCnt="0">
        <dgm:presLayoutVars>
          <dgm:animLvl val="lvl"/>
          <dgm:resizeHandles val="exact"/>
        </dgm:presLayoutVars>
      </dgm:prSet>
      <dgm:spPr/>
    </dgm:pt>
    <dgm:pt modelId="{97ADA189-ADB0-F74D-BB26-9811AF091A3C}" type="pres">
      <dgm:prSet presAssocID="{19FA9F1F-0383-E748-98D5-3288BDF07715}" presName="parentText" presStyleLbl="node1" presStyleIdx="0" presStyleCnt="2">
        <dgm:presLayoutVars>
          <dgm:chMax val="0"/>
          <dgm:bulletEnabled val="1"/>
        </dgm:presLayoutVars>
      </dgm:prSet>
      <dgm:spPr/>
    </dgm:pt>
    <dgm:pt modelId="{9F2934D2-A353-FF4B-B750-7253C0CF5728}" type="pres">
      <dgm:prSet presAssocID="{376715DD-9B20-AC45-935F-D0D0FF720AD8}" presName="spacer" presStyleCnt="0"/>
      <dgm:spPr/>
    </dgm:pt>
    <dgm:pt modelId="{874D1009-AEF7-0B4B-A8E1-02425EB0E584}" type="pres">
      <dgm:prSet presAssocID="{532CE9DC-E429-6E4E-86D7-8AD4265C2AAE}" presName="parentText" presStyleLbl="node1" presStyleIdx="1" presStyleCnt="2">
        <dgm:presLayoutVars>
          <dgm:chMax val="0"/>
          <dgm:bulletEnabled val="1"/>
        </dgm:presLayoutVars>
      </dgm:prSet>
      <dgm:spPr/>
    </dgm:pt>
  </dgm:ptLst>
  <dgm:cxnLst>
    <dgm:cxn modelId="{7B397950-227D-A44A-8F5F-4BBD60BFC605}" srcId="{5072D9CD-CE88-334F-9A69-4EE7A6A59424}" destId="{19FA9F1F-0383-E748-98D5-3288BDF07715}" srcOrd="0" destOrd="0" parTransId="{E5269F45-A409-4246-90CE-58760F5B82FB}" sibTransId="{376715DD-9B20-AC45-935F-D0D0FF720AD8}"/>
    <dgm:cxn modelId="{FA1EED89-9F48-4E70-9C0D-3BA9AC936EF0}" type="presOf" srcId="{19FA9F1F-0383-E748-98D5-3288BDF07715}" destId="{97ADA189-ADB0-F74D-BB26-9811AF091A3C}" srcOrd="0" destOrd="0" presId="urn:microsoft.com/office/officeart/2005/8/layout/vList2"/>
    <dgm:cxn modelId="{06B2748C-377E-40B8-8D9F-9A53DA154795}" type="presOf" srcId="{5072D9CD-CE88-334F-9A69-4EE7A6A59424}" destId="{BB9E944D-AF5E-6E42-ACDD-25B91924038A}" srcOrd="0" destOrd="0" presId="urn:microsoft.com/office/officeart/2005/8/layout/vList2"/>
    <dgm:cxn modelId="{0C262798-52CB-9740-B425-F19F3616AA94}" srcId="{5072D9CD-CE88-334F-9A69-4EE7A6A59424}" destId="{532CE9DC-E429-6E4E-86D7-8AD4265C2AAE}" srcOrd="1" destOrd="0" parTransId="{E982AE72-B0FE-664E-8436-1961294423CD}" sibTransId="{42FFDA53-CAAA-CE48-9D19-5FF46FA02573}"/>
    <dgm:cxn modelId="{4762A3A2-6793-493A-AE4C-B6BB2D7007AB}" type="presOf" srcId="{532CE9DC-E429-6E4E-86D7-8AD4265C2AAE}" destId="{874D1009-AEF7-0B4B-A8E1-02425EB0E584}" srcOrd="0" destOrd="0" presId="urn:microsoft.com/office/officeart/2005/8/layout/vList2"/>
    <dgm:cxn modelId="{DB6D133B-A2A2-49F0-AB45-6C279C0579D0}" type="presParOf" srcId="{BB9E944D-AF5E-6E42-ACDD-25B91924038A}" destId="{97ADA189-ADB0-F74D-BB26-9811AF091A3C}" srcOrd="0" destOrd="0" presId="urn:microsoft.com/office/officeart/2005/8/layout/vList2"/>
    <dgm:cxn modelId="{E3BABC96-910C-42E3-B16A-DA42BDE52F8A}" type="presParOf" srcId="{BB9E944D-AF5E-6E42-ACDD-25B91924038A}" destId="{9F2934D2-A353-FF4B-B750-7253C0CF5728}" srcOrd="1" destOrd="0" presId="urn:microsoft.com/office/officeart/2005/8/layout/vList2"/>
    <dgm:cxn modelId="{E37C8AF9-02A6-4747-AD22-375F7710742B}" type="presParOf" srcId="{BB9E944D-AF5E-6E42-ACDD-25B91924038A}" destId="{874D1009-AEF7-0B4B-A8E1-02425EB0E584}"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DA189-ADB0-F74D-BB26-9811AF091A3C}">
      <dsp:nvSpPr>
        <dsp:cNvPr id="0" name=""/>
        <dsp:cNvSpPr/>
      </dsp:nvSpPr>
      <dsp:spPr>
        <a:xfrm>
          <a:off x="0" y="349603"/>
          <a:ext cx="5911850" cy="1216800"/>
        </a:xfrm>
        <a:prstGeom prst="roundRect">
          <a:avLst/>
        </a:prstGeom>
        <a:solidFill>
          <a:srgbClr val="6666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0" dirty="0">
              <a:solidFill>
                <a:schemeClr val="bg1"/>
              </a:solidFill>
            </a:rPr>
            <a:t>Fabric</a:t>
          </a:r>
        </a:p>
      </dsp:txBody>
      <dsp:txXfrm>
        <a:off x="59399" y="409002"/>
        <a:ext cx="5793052" cy="1098002"/>
      </dsp:txXfrm>
    </dsp:sp>
    <dsp:sp modelId="{874D1009-AEF7-0B4B-A8E1-02425EB0E584}">
      <dsp:nvSpPr>
        <dsp:cNvPr id="0" name=""/>
        <dsp:cNvSpPr/>
      </dsp:nvSpPr>
      <dsp:spPr>
        <a:xfrm>
          <a:off x="0" y="1753603"/>
          <a:ext cx="5911850" cy="1216800"/>
        </a:xfrm>
        <a:prstGeom prst="roundRect">
          <a:avLst/>
        </a:prstGeom>
        <a:solidFill>
          <a:srgbClr val="6666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l" defTabSz="1293495" rtl="0">
            <a:lnSpc>
              <a:spcPct val="90000"/>
            </a:lnSpc>
            <a:spcBef>
              <a:spcPct val="0"/>
            </a:spcBef>
            <a:spcAft>
              <a:spcPct val="35000"/>
            </a:spcAft>
            <a:buNone/>
          </a:pPr>
          <a:r>
            <a:rPr lang="en-US" sz="2910" kern="1200" baseline="0" dirty="0">
              <a:solidFill>
                <a:schemeClr val="bg1"/>
              </a:solidFill>
            </a:rPr>
            <a:t>Installation of clean heat</a:t>
          </a:r>
        </a:p>
      </dsp:txBody>
      <dsp:txXfrm>
        <a:off x="59399" y="1813002"/>
        <a:ext cx="579305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AED1E770-1E5C-4447-92FD-3AAA35795B26}" type="datetimeFigureOut">
              <a:rPr lang="en-US" smtClean="0"/>
              <a:pPr/>
              <a:t>11/30/2023</a:t>
            </a:fld>
            <a:endParaRPr lang="en-US" dirty="0"/>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15C3993B-74CB-5C47-A353-B0B35DE06B7C}" type="slidenum">
              <a:rPr lang="en-US" smtClean="0"/>
              <a:pPr/>
              <a:t>‹#›</a:t>
            </a:fld>
            <a:endParaRPr lang="en-US" dirty="0"/>
          </a:p>
        </p:txBody>
      </p:sp>
    </p:spTree>
    <p:extLst>
      <p:ext uri="{BB962C8B-B14F-4D97-AF65-F5344CB8AC3E}">
        <p14:creationId xmlns:p14="http://schemas.microsoft.com/office/powerpoint/2010/main" val="2224863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21F4648A-5F8E-8B4B-800D-8EC19C20ABE5}" type="datetimeFigureOut">
              <a:rPr lang="en-US" smtClean="0"/>
              <a:pPr/>
              <a:t>11/30/2023</a:t>
            </a:fld>
            <a:endParaRPr lang="en-US"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1C4C146-129C-D54E-AA0C-D3A552475009}" type="slidenum">
              <a:rPr lang="en-US" smtClean="0"/>
              <a:pPr/>
              <a:t>‹#›</a:t>
            </a:fld>
            <a:endParaRPr lang="en-US" dirty="0"/>
          </a:p>
        </p:txBody>
      </p:sp>
    </p:spTree>
    <p:extLst>
      <p:ext uri="{BB962C8B-B14F-4D97-AF65-F5344CB8AC3E}">
        <p14:creationId xmlns:p14="http://schemas.microsoft.com/office/powerpoint/2010/main" val="9809749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C4C146-129C-D54E-AA0C-D3A55247500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C4C146-129C-D54E-AA0C-D3A552475009}" type="slidenum">
              <a:rPr lang="en-US" smtClean="0"/>
              <a:pPr/>
              <a:t>13</a:t>
            </a:fld>
            <a:endParaRPr lang="en-US" dirty="0"/>
          </a:p>
        </p:txBody>
      </p:sp>
    </p:spTree>
    <p:extLst>
      <p:ext uri="{BB962C8B-B14F-4D97-AF65-F5344CB8AC3E}">
        <p14:creationId xmlns:p14="http://schemas.microsoft.com/office/powerpoint/2010/main" val="424700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8D6DE6E-A537-8648-96DE-A9A4708F81B9}" type="slidenum">
              <a:rPr lang="en-US" smtClean="0"/>
              <a:pPr/>
              <a:t>4</a:t>
            </a:fld>
            <a:endParaRPr lang="en-US"/>
          </a:p>
        </p:txBody>
      </p:sp>
    </p:spTree>
    <p:extLst>
      <p:ext uri="{BB962C8B-B14F-4D97-AF65-F5344CB8AC3E}">
        <p14:creationId xmlns:p14="http://schemas.microsoft.com/office/powerpoint/2010/main" val="4023403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8D6DE6E-A537-8648-96DE-A9A4708F81B9}" type="slidenum">
              <a:rPr lang="en-US" smtClean="0"/>
              <a:pPr/>
              <a:t>5</a:t>
            </a:fld>
            <a:endParaRPr lang="en-US"/>
          </a:p>
        </p:txBody>
      </p:sp>
    </p:spTree>
    <p:extLst>
      <p:ext uri="{BB962C8B-B14F-4D97-AF65-F5344CB8AC3E}">
        <p14:creationId xmlns:p14="http://schemas.microsoft.com/office/powerpoint/2010/main" val="665679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C4C146-129C-D54E-AA0C-D3A552475009}" type="slidenum">
              <a:rPr lang="en-US" smtClean="0"/>
              <a:pPr/>
              <a:t>6</a:t>
            </a:fld>
            <a:endParaRPr lang="en-US" dirty="0"/>
          </a:p>
        </p:txBody>
      </p:sp>
    </p:spTree>
    <p:extLst>
      <p:ext uri="{BB962C8B-B14F-4D97-AF65-F5344CB8AC3E}">
        <p14:creationId xmlns:p14="http://schemas.microsoft.com/office/powerpoint/2010/main" val="1976931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C4C146-129C-D54E-AA0C-D3A552475009}" type="slidenum">
              <a:rPr lang="en-US" smtClean="0"/>
              <a:pPr/>
              <a:t>7</a:t>
            </a:fld>
            <a:endParaRPr lang="en-US" dirty="0"/>
          </a:p>
        </p:txBody>
      </p:sp>
    </p:spTree>
    <p:extLst>
      <p:ext uri="{BB962C8B-B14F-4D97-AF65-F5344CB8AC3E}">
        <p14:creationId xmlns:p14="http://schemas.microsoft.com/office/powerpoint/2010/main" val="364268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C4C146-129C-D54E-AA0C-D3A552475009}" type="slidenum">
              <a:rPr lang="en-US" smtClean="0"/>
              <a:pPr/>
              <a:t>8</a:t>
            </a:fld>
            <a:endParaRPr lang="en-US" dirty="0"/>
          </a:p>
        </p:txBody>
      </p:sp>
    </p:spTree>
    <p:extLst>
      <p:ext uri="{BB962C8B-B14F-4D97-AF65-F5344CB8AC3E}">
        <p14:creationId xmlns:p14="http://schemas.microsoft.com/office/powerpoint/2010/main" val="3414865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C4C146-129C-D54E-AA0C-D3A552475009}" type="slidenum">
              <a:rPr lang="en-US" smtClean="0"/>
              <a:pPr/>
              <a:t>9</a:t>
            </a:fld>
            <a:endParaRPr lang="en-US" dirty="0"/>
          </a:p>
        </p:txBody>
      </p:sp>
    </p:spTree>
    <p:extLst>
      <p:ext uri="{BB962C8B-B14F-4D97-AF65-F5344CB8AC3E}">
        <p14:creationId xmlns:p14="http://schemas.microsoft.com/office/powerpoint/2010/main" val="2253360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C4C146-129C-D54E-AA0C-D3A552475009}" type="slidenum">
              <a:rPr lang="en-US" smtClean="0"/>
              <a:pPr/>
              <a:t>10</a:t>
            </a:fld>
            <a:endParaRPr lang="en-US" dirty="0"/>
          </a:p>
        </p:txBody>
      </p:sp>
    </p:spTree>
    <p:extLst>
      <p:ext uri="{BB962C8B-B14F-4D97-AF65-F5344CB8AC3E}">
        <p14:creationId xmlns:p14="http://schemas.microsoft.com/office/powerpoint/2010/main" val="100744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C4C146-129C-D54E-AA0C-D3A552475009}" type="slidenum">
              <a:rPr lang="en-US" smtClean="0"/>
              <a:pPr/>
              <a:t>11</a:t>
            </a:fld>
            <a:endParaRPr lang="en-US" dirty="0"/>
          </a:p>
        </p:txBody>
      </p:sp>
    </p:spTree>
    <p:extLst>
      <p:ext uri="{BB962C8B-B14F-4D97-AF65-F5344CB8AC3E}">
        <p14:creationId xmlns:p14="http://schemas.microsoft.com/office/powerpoint/2010/main" val="391303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13AC6-2321-2D4C-BDA5-FF9407E6ECA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575BE-A388-D34E-B746-CAF139F590F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575BE-A388-D34E-B746-CAF139F590F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Date Placeholder 4"/>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6575BE-A388-D34E-B746-CAF139F590F7}"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575BE-A388-D34E-B746-CAF139F590F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E4600-0381-4CF3-88F2-7ED7D2E3F9C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6575BE-A388-D34E-B746-CAF139F590F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6575BE-A388-D34E-B746-CAF139F590F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6575BE-A388-D34E-B746-CAF139F590F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6575BE-A388-D34E-B746-CAF139F590F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813AC6-2321-2D4C-BDA5-FF9407E6ECA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555EE52-C31B-E14B-BDDF-822E5664F942}" type="datetimeFigureOut">
              <a:rPr lang="en-US" smtClean="0"/>
              <a:pPr/>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6575BE-A388-D34E-B746-CAF139F590F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5EE52-C31B-E14B-BDDF-822E5664F942}" type="datetimeFigureOut">
              <a:rPr lang="en-US" smtClean="0"/>
              <a:pPr/>
              <a:t>11/30/2023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575BE-A388-D34E-B746-CAF139F590F7}" type="slidenum">
              <a:rPr lang="en-US" smtClean="0"/>
              <a:pPr/>
              <a:t>‹#›</a:t>
            </a:fld>
            <a:endParaRPr lang="en-US" dirty="0"/>
          </a:p>
        </p:txBody>
      </p:sp>
      <p:pic>
        <p:nvPicPr>
          <p:cNvPr id="7" name="Picture 6" descr="GWSF-Logo.jpg"/>
          <p:cNvPicPr>
            <a:picLocks noChangeAspect="1"/>
          </p:cNvPicPr>
          <p:nvPr userDrawn="1"/>
        </p:nvPicPr>
        <p:blipFill>
          <a:blip r:embed="rId14"/>
          <a:stretch>
            <a:fillRect/>
          </a:stretch>
        </p:blipFill>
        <p:spPr>
          <a:xfrm>
            <a:off x="7705316" y="115234"/>
            <a:ext cx="981484" cy="1322470"/>
          </a:xfrm>
          <a:prstGeom prst="rect">
            <a:avLst/>
          </a:prstGeom>
        </p:spPr>
      </p:pic>
      <p:pic>
        <p:nvPicPr>
          <p:cNvPr id="8" name="Picture 7" descr="keep_it_local.jpg"/>
          <p:cNvPicPr>
            <a:picLocks noChangeAspect="1"/>
          </p:cNvPicPr>
          <p:nvPr userDrawn="1"/>
        </p:nvPicPr>
        <p:blipFill>
          <a:blip r:embed="rId15"/>
          <a:stretch>
            <a:fillRect/>
          </a:stretch>
        </p:blipFill>
        <p:spPr>
          <a:xfrm>
            <a:off x="457200" y="6162199"/>
            <a:ext cx="2731008" cy="559276"/>
          </a:xfrm>
          <a:prstGeom prst="rect">
            <a:avLst/>
          </a:prstGeom>
        </p:spPr>
      </p:pic>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txStyles>
    <p:titleStyle>
      <a:lvl1pPr algn="ctr" defTabSz="457200" rtl="0" eaLnBrk="1" latinLnBrk="0" hangingPunct="1">
        <a:spcBef>
          <a:spcPct val="0"/>
        </a:spcBef>
        <a:buNone/>
        <a:defRPr sz="3200" kern="1200">
          <a:solidFill>
            <a:srgbClr val="00009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rgbClr val="000090"/>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rgbClr val="00009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0090"/>
          </a:solidFill>
          <a:latin typeface="+mn-lt"/>
          <a:ea typeface="+mn-ea"/>
          <a:cs typeface="+mn-cs"/>
        </a:defRPr>
      </a:lvl3pPr>
      <a:lvl4pPr marL="1600200" indent="-228600" algn="l" defTabSz="457200" rtl="0" eaLnBrk="1" latinLnBrk="0" hangingPunct="1">
        <a:spcBef>
          <a:spcPct val="20000"/>
        </a:spcBef>
        <a:buFont typeface="Arial"/>
        <a:buChar char="–"/>
        <a:defRPr sz="2400" kern="1200">
          <a:solidFill>
            <a:srgbClr val="000090"/>
          </a:solidFill>
          <a:latin typeface="+mn-lt"/>
          <a:ea typeface="+mn-ea"/>
          <a:cs typeface="+mn-cs"/>
        </a:defRPr>
      </a:lvl4pPr>
      <a:lvl5pPr marL="2057400" indent="-228600" algn="l" defTabSz="457200" rtl="0" eaLnBrk="1" latinLnBrk="0" hangingPunct="1">
        <a:spcBef>
          <a:spcPct val="20000"/>
        </a:spcBef>
        <a:buFont typeface="Arial"/>
        <a:buChar char="»"/>
        <a:defRPr sz="2400" kern="1200">
          <a:solidFill>
            <a:srgbClr val="00009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br>
              <a:rPr lang="en-GB" sz="2800" b="1" dirty="0">
                <a:latin typeface="Trebuchet MS" panose="020B0603020202020204" pitchFamily="34" charset="0"/>
              </a:rPr>
            </a:br>
            <a:r>
              <a:rPr lang="en-GB" b="1" i="1" dirty="0">
                <a:solidFill>
                  <a:schemeClr val="accent3">
                    <a:lumMod val="75000"/>
                  </a:schemeClr>
                </a:solidFill>
                <a:latin typeface="Trebuchet MS" panose="020B0603020202020204" pitchFamily="34" charset="0"/>
              </a:rPr>
              <a:t>Colleen Rowan, Research &amp; Policy Lead</a:t>
            </a:r>
            <a:endParaRPr lang="en-GB" b="1" dirty="0">
              <a:solidFill>
                <a:schemeClr val="accent3">
                  <a:lumMod val="75000"/>
                </a:schemeClr>
              </a:solidFill>
              <a:latin typeface="Trebuchet MS" panose="020B0603020202020204" pitchFamily="34" charset="0"/>
            </a:endParaRPr>
          </a:p>
        </p:txBody>
      </p:sp>
      <p:sp>
        <p:nvSpPr>
          <p:cNvPr id="3" name="Subtitle 2"/>
          <p:cNvSpPr>
            <a:spLocks noGrp="1"/>
          </p:cNvSpPr>
          <p:nvPr>
            <p:ph type="subTitle" idx="1"/>
          </p:nvPr>
        </p:nvSpPr>
        <p:spPr/>
        <p:txBody>
          <a:bodyPr>
            <a:normAutofit/>
          </a:bodyPr>
          <a:lstStyle/>
          <a:p>
            <a:pPr marL="0" indent="0">
              <a:buNone/>
            </a:pPr>
            <a:endParaRPr lang="en-GB" dirty="0"/>
          </a:p>
          <a:p>
            <a:r>
              <a:rPr lang="en-GB" b="1" dirty="0">
                <a:solidFill>
                  <a:srgbClr val="00B0F0"/>
                </a:solidFill>
                <a:effectLst/>
                <a:latin typeface="Trebuchet MS" panose="020B0603020202020204" pitchFamily="34" charset="0"/>
                <a:ea typeface="Calibri" panose="020F0502020204030204" pitchFamily="34" charset="0"/>
                <a:cs typeface="Times New Roman" panose="02020603050405020304" pitchFamily="18" charset="0"/>
              </a:rPr>
              <a:t>Scottish Government Consultation on the new Social Housing Net Zero Standard </a:t>
            </a:r>
            <a:endParaRPr lang="en-GB" dirty="0">
              <a:solidFill>
                <a:srgbClr val="00B0F0"/>
              </a:solidFill>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en-GB" sz="3500" b="1" i="1" dirty="0">
              <a:solidFill>
                <a:srgbClr val="7030A0"/>
              </a:solidFill>
              <a:latin typeface="Trebuchet MS" panose="020B0603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a:solidFill>
                  <a:srgbClr val="00B0F0"/>
                </a:solidFill>
                <a:effectLst/>
                <a:latin typeface="Trebuchet MS" panose="020B0603020202020204" pitchFamily="34" charset="0"/>
                <a:ea typeface="Calibri" panose="020F0502020204030204" pitchFamily="34" charset="0"/>
                <a:cs typeface="Times New Roman" panose="02020603050405020304" pitchFamily="18" charset="0"/>
              </a:rPr>
              <a:t>Clean Heating</a:t>
            </a:r>
            <a:r>
              <a:rPr lang="en-GB" sz="4400" dirty="0">
                <a:solidFill>
                  <a:srgbClr val="00B0F0"/>
                </a:solidFill>
                <a:effectLst/>
                <a:latin typeface="Trebuchet MS" panose="020B0603020202020204" pitchFamily="34" charset="0"/>
                <a:ea typeface="Calibri" panose="020F0502020204030204" pitchFamily="34" charset="0"/>
                <a:cs typeface="Times New Roman" panose="02020603050405020304" pitchFamily="18" charset="0"/>
              </a:rPr>
              <a:t> </a:t>
            </a:r>
            <a:endParaRPr lang="en-GB" sz="4400" b="1" dirty="0">
              <a:solidFill>
                <a:srgbClr val="00B0F0"/>
              </a:solidFill>
              <a:latin typeface="Trebuchet MS" panose="020B0603020202020204" pitchFamily="34" charset="0"/>
            </a:endParaRPr>
          </a:p>
        </p:txBody>
      </p:sp>
      <p:sp>
        <p:nvSpPr>
          <p:cNvPr id="3" name="Content Placeholder 2"/>
          <p:cNvSpPr>
            <a:spLocks noGrp="1"/>
          </p:cNvSpPr>
          <p:nvPr>
            <p:ph idx="1"/>
          </p:nvPr>
        </p:nvSpPr>
        <p:spPr/>
        <p:txBody>
          <a:bodyPr>
            <a:normAutofit fontScale="92500" lnSpcReduction="20000"/>
          </a:bodyPr>
          <a:lstStyle/>
          <a:p>
            <a:pPr algn="just">
              <a:lnSpc>
                <a:spcPct val="115000"/>
              </a:lnSpc>
              <a:spcAft>
                <a:spcPts val="800"/>
              </a:spcAft>
            </a:pPr>
            <a:endParaRPr lang="en-GB" sz="2800" b="1"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GB" sz="2800" b="1"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rPr>
              <a:t>Option 1 </a:t>
            </a:r>
            <a:r>
              <a:rPr lang="en-GB" sz="2800"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rPr>
              <a:t>– milestones which would require proportions of each landlord’s stock to have had clean heating installed by target dates, </a:t>
            </a:r>
          </a:p>
          <a:p>
            <a:pPr marL="0" indent="0" algn="just">
              <a:lnSpc>
                <a:spcPct val="115000"/>
              </a:lnSpc>
              <a:spcAft>
                <a:spcPts val="800"/>
              </a:spcAft>
              <a:buNone/>
            </a:pPr>
            <a:r>
              <a:rPr lang="en-GB" sz="2800"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rPr>
              <a:t>For example: 10% by 2030; 70% by 2040; 100% by 2045 (illustrative figures). </a:t>
            </a:r>
          </a:p>
          <a:p>
            <a:pPr marL="0" indent="0" algn="just">
              <a:lnSpc>
                <a:spcPct val="115000"/>
              </a:lnSpc>
              <a:spcAft>
                <a:spcPts val="800"/>
              </a:spcAft>
              <a:buNone/>
            </a:pPr>
            <a:endParaRPr lang="en-GB" sz="2800"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15000"/>
              </a:lnSpc>
            </a:pPr>
            <a:r>
              <a:rPr lang="en-GB" sz="2800" b="1" dirty="0">
                <a:solidFill>
                  <a:srgbClr val="7030A0"/>
                </a:solidFill>
                <a:effectLst/>
                <a:latin typeface="Trebuchet MS" panose="020B0603020202020204" pitchFamily="34" charset="0"/>
                <a:ea typeface="Calibri" panose="020F0502020204030204" pitchFamily="34" charset="0"/>
              </a:rPr>
              <a:t>Option 2 </a:t>
            </a:r>
            <a:r>
              <a:rPr lang="en-GB" sz="2800" dirty="0">
                <a:solidFill>
                  <a:srgbClr val="7030A0"/>
                </a:solidFill>
                <a:effectLst/>
                <a:latin typeface="Trebuchet MS" panose="020B0603020202020204" pitchFamily="34" charset="0"/>
                <a:ea typeface="Calibri" panose="020F0502020204030204" pitchFamily="34" charset="0"/>
              </a:rPr>
              <a:t>– an interim target for properties off-gas or using other fossil fuels.</a:t>
            </a:r>
          </a:p>
          <a:p>
            <a:endParaRPr lang="en-GB" sz="3200" dirty="0">
              <a:latin typeface="Trebuchet MS" panose="020B0603020202020204" pitchFamily="34" charset="0"/>
            </a:endParaRPr>
          </a:p>
        </p:txBody>
      </p:sp>
    </p:spTree>
    <p:extLst>
      <p:ext uri="{BB962C8B-B14F-4D97-AF65-F5344CB8AC3E}">
        <p14:creationId xmlns:p14="http://schemas.microsoft.com/office/powerpoint/2010/main" val="590514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4994-F27D-7B4E-D082-D14382FB7CC4}"/>
              </a:ext>
            </a:extLst>
          </p:cNvPr>
          <p:cNvSpPr>
            <a:spLocks noGrp="1"/>
          </p:cNvSpPr>
          <p:nvPr>
            <p:ph type="title"/>
          </p:nvPr>
        </p:nvSpPr>
        <p:spPr/>
        <p:txBody>
          <a:bodyPr>
            <a:normAutofit/>
          </a:bodyPr>
          <a:lstStyle/>
          <a:p>
            <a:r>
              <a:rPr lang="en-GB" sz="4800" dirty="0">
                <a:solidFill>
                  <a:srgbClr val="00B0F0"/>
                </a:solidFill>
                <a:latin typeface="Trebuchet MS" panose="020B0603020202020204" pitchFamily="34" charset="0"/>
              </a:rPr>
              <a:t>And…</a:t>
            </a:r>
          </a:p>
        </p:txBody>
      </p:sp>
      <p:sp>
        <p:nvSpPr>
          <p:cNvPr id="3" name="Content Placeholder 2">
            <a:extLst>
              <a:ext uri="{FF2B5EF4-FFF2-40B4-BE49-F238E27FC236}">
                <a16:creationId xmlns:a16="http://schemas.microsoft.com/office/drawing/2014/main" id="{4BCE0DF4-C963-D88D-A6A1-96A42D96C744}"/>
              </a:ext>
            </a:extLst>
          </p:cNvPr>
          <p:cNvSpPr>
            <a:spLocks noGrp="1"/>
          </p:cNvSpPr>
          <p:nvPr>
            <p:ph idx="1"/>
          </p:nvPr>
        </p:nvSpPr>
        <p:spPr/>
        <p:txBody>
          <a:bodyPr>
            <a:normAutofit fontScale="92500" lnSpcReduction="20000"/>
          </a:bodyPr>
          <a:lstStyle/>
          <a:p>
            <a:pPr marL="0" indent="0">
              <a:buNone/>
            </a:pPr>
            <a:endParaRPr lang="en-GB" dirty="0"/>
          </a:p>
          <a:p>
            <a:r>
              <a:rPr lang="en-GB" sz="3200"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rPr>
              <a:t>Applying the SHNZS to Mixed Tenure Housing </a:t>
            </a:r>
          </a:p>
          <a:p>
            <a:pPr marL="0" indent="0">
              <a:buNone/>
            </a:pPr>
            <a:endParaRPr lang="en-GB" sz="3200"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sz="3200" dirty="0">
                <a:solidFill>
                  <a:srgbClr val="7030A0"/>
                </a:solidFill>
                <a:latin typeface="Trebuchet MS" panose="020B0603020202020204" pitchFamily="34" charset="0"/>
              </a:rPr>
              <a:t>Tackling fuel poverty</a:t>
            </a:r>
          </a:p>
          <a:p>
            <a:pPr marL="0" indent="0">
              <a:buNone/>
            </a:pPr>
            <a:endParaRPr lang="en-GB" sz="3200" dirty="0">
              <a:solidFill>
                <a:srgbClr val="7030A0"/>
              </a:solidFill>
              <a:latin typeface="Trebuchet MS" panose="020B0603020202020204" pitchFamily="34" charset="0"/>
            </a:endParaRPr>
          </a:p>
          <a:p>
            <a:r>
              <a:rPr lang="en-GB" sz="3200" dirty="0">
                <a:solidFill>
                  <a:srgbClr val="7030A0"/>
                </a:solidFill>
                <a:latin typeface="Trebuchet MS" panose="020B0603020202020204" pitchFamily="34" charset="0"/>
              </a:rPr>
              <a:t>Achieving net zero</a:t>
            </a:r>
          </a:p>
          <a:p>
            <a:pPr marL="0" indent="0">
              <a:buNone/>
            </a:pPr>
            <a:endParaRPr lang="en-GB" sz="3200" dirty="0">
              <a:solidFill>
                <a:srgbClr val="7030A0"/>
              </a:solidFill>
              <a:latin typeface="Trebuchet MS" panose="020B0603020202020204" pitchFamily="34" charset="0"/>
            </a:endParaRPr>
          </a:p>
          <a:p>
            <a:r>
              <a:rPr lang="en-GB" sz="3200" dirty="0">
                <a:solidFill>
                  <a:srgbClr val="7030A0"/>
                </a:solidFill>
                <a:latin typeface="Trebuchet MS" panose="020B0603020202020204" pitchFamily="34" charset="0"/>
              </a:rPr>
              <a:t>Just transition (not if tenants are paying!)</a:t>
            </a:r>
          </a:p>
          <a:p>
            <a:pPr marL="0" indent="0">
              <a:buNone/>
            </a:pPr>
            <a:endParaRPr lang="en-GB" sz="3200" dirty="0">
              <a:solidFill>
                <a:srgbClr val="7030A0"/>
              </a:solidFill>
              <a:latin typeface="Trebuchet MS" panose="020B0603020202020204" pitchFamily="34" charset="0"/>
            </a:endParaRPr>
          </a:p>
          <a:p>
            <a:r>
              <a:rPr lang="en-GB" sz="3200" dirty="0">
                <a:solidFill>
                  <a:srgbClr val="7030A0"/>
                </a:solidFill>
                <a:latin typeface="Trebuchet MS" panose="020B0603020202020204" pitchFamily="34" charset="0"/>
              </a:rPr>
              <a:t>Grant subsidy?</a:t>
            </a:r>
          </a:p>
        </p:txBody>
      </p:sp>
    </p:spTree>
    <p:extLst>
      <p:ext uri="{BB962C8B-B14F-4D97-AF65-F5344CB8AC3E}">
        <p14:creationId xmlns:p14="http://schemas.microsoft.com/office/powerpoint/2010/main" val="4091881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D1BA8-99B9-1B47-38D5-ADC44ECB9E63}"/>
              </a:ext>
            </a:extLst>
          </p:cNvPr>
          <p:cNvSpPr>
            <a:spLocks noGrp="1"/>
          </p:cNvSpPr>
          <p:nvPr>
            <p:ph type="title"/>
          </p:nvPr>
        </p:nvSpPr>
        <p:spPr/>
        <p:txBody>
          <a:bodyPr>
            <a:normAutofit/>
          </a:bodyPr>
          <a:lstStyle/>
          <a:p>
            <a:r>
              <a:rPr lang="en-GB" sz="4000" b="1" dirty="0">
                <a:solidFill>
                  <a:srgbClr val="00B0F0"/>
                </a:solidFill>
                <a:latin typeface="Trebuchet MS" panose="020B0603020202020204" pitchFamily="34" charset="0"/>
              </a:rPr>
              <a:t>GWSF – next steps</a:t>
            </a:r>
          </a:p>
        </p:txBody>
      </p:sp>
      <p:sp>
        <p:nvSpPr>
          <p:cNvPr id="3" name="Content Placeholder 2">
            <a:extLst>
              <a:ext uri="{FF2B5EF4-FFF2-40B4-BE49-F238E27FC236}">
                <a16:creationId xmlns:a16="http://schemas.microsoft.com/office/drawing/2014/main" id="{03BE85B8-AA94-C6E0-FA80-D987E0872291}"/>
              </a:ext>
            </a:extLst>
          </p:cNvPr>
          <p:cNvSpPr>
            <a:spLocks noGrp="1"/>
          </p:cNvSpPr>
          <p:nvPr>
            <p:ph idx="1"/>
          </p:nvPr>
        </p:nvSpPr>
        <p:spPr/>
        <p:txBody>
          <a:bodyPr/>
          <a:lstStyle/>
          <a:p>
            <a:pPr marL="0" lvl="0" indent="0" algn="just">
              <a:lnSpc>
                <a:spcPct val="115000"/>
              </a:lnSpc>
              <a:buNone/>
            </a:pPr>
            <a:endParaRPr lang="en-GB" sz="1800" dirty="0">
              <a:effectLst/>
              <a:latin typeface="Calibri" panose="020F0502020204030204" pitchFamily="34" charset="0"/>
              <a:ea typeface="Calibri" panose="020F0502020204030204" pitchFamily="34" charset="0"/>
            </a:endParaRPr>
          </a:p>
          <a:p>
            <a:pPr marL="342900" lvl="0" indent="-342900" algn="just">
              <a:lnSpc>
                <a:spcPct val="115000"/>
              </a:lnSpc>
              <a:buFont typeface="Symbol" panose="05050102010706020507" pitchFamily="18" charset="2"/>
              <a:buChar char=""/>
            </a:pPr>
            <a:r>
              <a:rPr lang="en-GB" sz="1800" dirty="0">
                <a:solidFill>
                  <a:srgbClr val="7030A0"/>
                </a:solidFill>
                <a:effectLst/>
                <a:latin typeface="Trebuchet MS" panose="020B0603020202020204" pitchFamily="34" charset="0"/>
                <a:ea typeface="Times New Roman" panose="02020603050405020304" pitchFamily="18" charset="0"/>
              </a:rPr>
              <a:t>Our </a:t>
            </a:r>
            <a:r>
              <a:rPr lang="en-GB" sz="1800" dirty="0">
                <a:solidFill>
                  <a:srgbClr val="7030A0"/>
                </a:solidFill>
                <a:effectLst/>
                <a:latin typeface="Trebuchet MS" panose="020B0603020202020204" pitchFamily="34" charset="0"/>
                <a:ea typeface="Calibri" panose="020F0502020204030204" pitchFamily="34" charset="0"/>
              </a:rPr>
              <a:t>Asset Management Forum meeting on 7 December (10am, </a:t>
            </a:r>
            <a:r>
              <a:rPr lang="en-GB" sz="1800" dirty="0" err="1">
                <a:solidFill>
                  <a:srgbClr val="7030A0"/>
                </a:solidFill>
                <a:effectLst/>
                <a:latin typeface="Trebuchet MS" panose="020B0603020202020204" pitchFamily="34" charset="0"/>
                <a:ea typeface="Calibri" panose="020F0502020204030204" pitchFamily="34" charset="0"/>
              </a:rPr>
              <a:t>Calton</a:t>
            </a:r>
            <a:r>
              <a:rPr lang="en-GB" sz="1800" dirty="0">
                <a:solidFill>
                  <a:srgbClr val="7030A0"/>
                </a:solidFill>
                <a:effectLst/>
                <a:latin typeface="Trebuchet MS" panose="020B0603020202020204" pitchFamily="34" charset="0"/>
                <a:ea typeface="Calibri" panose="020F0502020204030204" pitchFamily="34" charset="0"/>
              </a:rPr>
              <a:t> Centre) will be analysing the proposals and seeking your views. GWSF staff, along with consultant Andy Woodburn, will be looking at the proposed new standard and at the challenges the sector faces in meeting it.</a:t>
            </a:r>
          </a:p>
          <a:p>
            <a:pPr marL="0" lvl="0" indent="0" algn="just">
              <a:lnSpc>
                <a:spcPct val="115000"/>
              </a:lnSpc>
              <a:buNone/>
            </a:pPr>
            <a:endParaRPr lang="en-GB" sz="1800" dirty="0">
              <a:solidFill>
                <a:srgbClr val="7030A0"/>
              </a:solidFill>
              <a:effectLst/>
              <a:latin typeface="Trebuchet MS" panose="020B0603020202020204" pitchFamily="34" charset="0"/>
              <a:ea typeface="Calibri" panose="020F0502020204030204" pitchFamily="34" charset="0"/>
            </a:endParaRPr>
          </a:p>
          <a:p>
            <a:pPr marL="342900" lvl="0" indent="-342900" algn="just">
              <a:lnSpc>
                <a:spcPct val="115000"/>
              </a:lnSpc>
              <a:buFont typeface="Symbol" panose="05050102010706020507" pitchFamily="18" charset="2"/>
              <a:buChar char=""/>
            </a:pPr>
            <a:r>
              <a:rPr lang="en-GB" sz="1800" dirty="0">
                <a:solidFill>
                  <a:srgbClr val="7030A0"/>
                </a:solidFill>
                <a:effectLst/>
                <a:latin typeface="Trebuchet MS" panose="020B0603020202020204" pitchFamily="34" charset="0"/>
                <a:ea typeface="Calibri" panose="020F0502020204030204" pitchFamily="34" charset="0"/>
              </a:rPr>
              <a:t>Feed your views into the consultation via our survey (part of our wider retrofit research) which will go out to members in early Dec.</a:t>
            </a:r>
          </a:p>
          <a:p>
            <a:pPr marL="0" lvl="0" indent="0" algn="just">
              <a:lnSpc>
                <a:spcPct val="115000"/>
              </a:lnSpc>
              <a:buNone/>
            </a:pPr>
            <a:endParaRPr lang="en-GB" sz="1800" dirty="0">
              <a:solidFill>
                <a:srgbClr val="7030A0"/>
              </a:solidFill>
              <a:effectLst/>
              <a:latin typeface="Trebuchet MS" panose="020B0603020202020204" pitchFamily="34" charset="0"/>
              <a:ea typeface="Calibri" panose="020F0502020204030204" pitchFamily="34" charset="0"/>
            </a:endParaRPr>
          </a:p>
          <a:p>
            <a:pPr marL="342900" lvl="0" indent="-342900" algn="just">
              <a:lnSpc>
                <a:spcPct val="115000"/>
              </a:lnSpc>
              <a:buFont typeface="Symbol" panose="05050102010706020507" pitchFamily="18" charset="2"/>
              <a:buChar char=""/>
            </a:pPr>
            <a:r>
              <a:rPr lang="en-GB" sz="1800" dirty="0">
                <a:solidFill>
                  <a:srgbClr val="7030A0"/>
                </a:solidFill>
                <a:effectLst/>
                <a:latin typeface="Trebuchet MS" panose="020B0603020202020204" pitchFamily="34" charset="0"/>
                <a:ea typeface="Calibri" panose="020F0502020204030204" pitchFamily="34" charset="0"/>
              </a:rPr>
              <a:t>Another chance to give feedback when our draft response goes out to members in January 24.</a:t>
            </a:r>
          </a:p>
          <a:p>
            <a:endParaRPr lang="en-GB" dirty="0"/>
          </a:p>
        </p:txBody>
      </p:sp>
    </p:spTree>
    <p:extLst>
      <p:ext uri="{BB962C8B-B14F-4D97-AF65-F5344CB8AC3E}">
        <p14:creationId xmlns:p14="http://schemas.microsoft.com/office/powerpoint/2010/main" val="3342514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GB" sz="3600" dirty="0">
                <a:solidFill>
                  <a:srgbClr val="00B0F0"/>
                </a:solidFill>
                <a:latin typeface="Trebuchet MS" panose="020B0603020202020204" pitchFamily="34" charset="0"/>
              </a:rPr>
              <a:t>Thanks – any questions/comments?</a:t>
            </a:r>
          </a:p>
        </p:txBody>
      </p:sp>
      <p:sp>
        <p:nvSpPr>
          <p:cNvPr id="3" name="Content Placeholder 2"/>
          <p:cNvSpPr>
            <a:spLocks noGrp="1"/>
          </p:cNvSpPr>
          <p:nvPr>
            <p:ph idx="1"/>
          </p:nvPr>
        </p:nvSpPr>
        <p:spPr/>
        <p:txBody>
          <a:bodyPr/>
          <a:lstStyle/>
          <a:p>
            <a:pPr marL="0" indent="0">
              <a:buNone/>
            </a:pPr>
            <a:endParaRPr lang="en-GB" dirty="0">
              <a:latin typeface="Trebuchet MS" panose="020B0603020202020204" pitchFamily="34" charset="0"/>
            </a:endParaRPr>
          </a:p>
          <a:p>
            <a:pPr marL="0" indent="0" algn="ctr">
              <a:buNone/>
            </a:pPr>
            <a:r>
              <a:rPr lang="en-GB" sz="4000" i="1" dirty="0">
                <a:latin typeface="Trebuchet MS" panose="020B0603020202020204" pitchFamily="34" charset="0"/>
              </a:rPr>
              <a:t>Contact details –</a:t>
            </a:r>
          </a:p>
          <a:p>
            <a:pPr marL="0" indent="0" algn="ctr">
              <a:buNone/>
            </a:pPr>
            <a:endParaRPr lang="en-GB" sz="4000" i="1" dirty="0">
              <a:latin typeface="Trebuchet MS" panose="020B0603020202020204" pitchFamily="34" charset="0"/>
            </a:endParaRPr>
          </a:p>
          <a:p>
            <a:pPr marL="0" indent="0" algn="ctr">
              <a:buNone/>
            </a:pPr>
            <a:r>
              <a:rPr lang="en-GB" sz="4000" i="1" dirty="0">
                <a:latin typeface="Trebuchet MS" panose="020B0603020202020204" pitchFamily="34" charset="0"/>
              </a:rPr>
              <a:t>07788312644</a:t>
            </a:r>
          </a:p>
          <a:p>
            <a:pPr marL="0" indent="0" algn="ctr">
              <a:buNone/>
            </a:pPr>
            <a:r>
              <a:rPr lang="en-GB" sz="4000" i="1" dirty="0">
                <a:latin typeface="Trebuchet MS" panose="020B0603020202020204" pitchFamily="34" charset="0"/>
                <a:hlinkClick r:id="rId3"/>
              </a:rPr>
              <a:t>colleen.rowan@gwsf.org.uk</a:t>
            </a:r>
            <a:endParaRPr lang="en-GB" sz="4000" i="1" dirty="0">
              <a:latin typeface="Trebuchet MS" panose="020B0603020202020204" pitchFamily="34" charset="0"/>
            </a:endParaRPr>
          </a:p>
          <a:p>
            <a:pPr marL="0" indent="0">
              <a:buNone/>
            </a:pPr>
            <a:endParaRPr lang="en-GB" i="1" dirty="0">
              <a:latin typeface="Trebuchet MS" panose="020B0603020202020204" pitchFamily="34" charset="0"/>
            </a:endParaRPr>
          </a:p>
          <a:p>
            <a:pPr marL="0" indent="0">
              <a:buNone/>
            </a:pPr>
            <a:endParaRPr lang="en-GB" i="1" dirty="0">
              <a:latin typeface="Trebuchet MS" panose="020B0603020202020204" pitchFamily="34" charset="0"/>
            </a:endParaRPr>
          </a:p>
          <a:p>
            <a:pPr marL="0" indent="0">
              <a:buNone/>
            </a:pPr>
            <a:endParaRPr lang="en-GB" i="1" dirty="0">
              <a:latin typeface="Trebuchet MS" panose="020B0603020202020204" pitchFamily="34" charset="0"/>
            </a:endParaRPr>
          </a:p>
          <a:p>
            <a:pPr marL="0" indent="0">
              <a:buNone/>
            </a:pPr>
            <a:endParaRPr lang="en-GB" i="1" dirty="0">
              <a:latin typeface="Trebuchet MS" panose="020B0603020202020204" pitchFamily="34" charset="0"/>
            </a:endParaRPr>
          </a:p>
          <a:p>
            <a:pPr marL="0" indent="0">
              <a:buNone/>
            </a:pPr>
            <a:endParaRPr lang="en-GB" i="1" dirty="0">
              <a:latin typeface="Trebuchet MS" panose="020B0603020202020204" pitchFamily="34" charset="0"/>
            </a:endParaRPr>
          </a:p>
          <a:p>
            <a:pPr marL="0" indent="0">
              <a:buNone/>
            </a:pPr>
            <a:endParaRPr lang="en-GB" i="1" dirty="0">
              <a:latin typeface="Trebuchet MS" panose="020B0603020202020204" pitchFamily="34" charset="0"/>
            </a:endParaRPr>
          </a:p>
        </p:txBody>
      </p:sp>
    </p:spTree>
    <p:extLst>
      <p:ext uri="{BB962C8B-B14F-4D97-AF65-F5344CB8AC3E}">
        <p14:creationId xmlns:p14="http://schemas.microsoft.com/office/powerpoint/2010/main" val="70791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86311-1412-F3C1-14AF-66E8B97C02B1}"/>
              </a:ext>
            </a:extLst>
          </p:cNvPr>
          <p:cNvSpPr>
            <a:spLocks noGrp="1"/>
          </p:cNvSpPr>
          <p:nvPr>
            <p:ph type="title"/>
          </p:nvPr>
        </p:nvSpPr>
        <p:spPr/>
        <p:txBody>
          <a:bodyPr>
            <a:normAutofit/>
          </a:bodyPr>
          <a:lstStyle/>
          <a:p>
            <a:r>
              <a:rPr lang="en-GB" sz="4800" b="1" dirty="0">
                <a:solidFill>
                  <a:srgbClr val="00B0F0"/>
                </a:solidFill>
                <a:latin typeface="Trebuchet MS" panose="020B0603020202020204" pitchFamily="34" charset="0"/>
              </a:rPr>
              <a:t>Background</a:t>
            </a:r>
          </a:p>
        </p:txBody>
      </p:sp>
      <p:sp>
        <p:nvSpPr>
          <p:cNvPr id="3" name="Content Placeholder 2">
            <a:extLst>
              <a:ext uri="{FF2B5EF4-FFF2-40B4-BE49-F238E27FC236}">
                <a16:creationId xmlns:a16="http://schemas.microsoft.com/office/drawing/2014/main" id="{9C351DF6-B877-7A30-8746-778E151E47FD}"/>
              </a:ext>
            </a:extLst>
          </p:cNvPr>
          <p:cNvSpPr>
            <a:spLocks noGrp="1"/>
          </p:cNvSpPr>
          <p:nvPr>
            <p:ph idx="1"/>
          </p:nvPr>
        </p:nvSpPr>
        <p:spPr/>
        <p:txBody>
          <a:bodyPr>
            <a:normAutofit fontScale="92500" lnSpcReduction="20000"/>
          </a:bodyPr>
          <a:lstStyle/>
          <a:p>
            <a:r>
              <a:rPr lang="en-GB"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rPr>
              <a:t>The EESSH2 Review Group has been considering proposals for a new standard to replace EESSH2 since September 2022.</a:t>
            </a:r>
          </a:p>
          <a:p>
            <a:pPr marL="0" indent="0">
              <a:buNone/>
            </a:pPr>
            <a:endParaRPr lang="en-GB"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rPr>
              <a:t>The Scottish Government has now opened its consultation on the new standard, which will be called the Social Housing Net Zero Standard (SHNZS).</a:t>
            </a:r>
          </a:p>
          <a:p>
            <a:pPr marL="0" indent="0">
              <a:buNone/>
            </a:pPr>
            <a:endParaRPr lang="en-GB"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endParaRPr>
          </a:p>
          <a:p>
            <a:r>
              <a:rPr lang="en-GB" dirty="0">
                <a:solidFill>
                  <a:srgbClr val="7030A0"/>
                </a:solidFill>
                <a:effectLst/>
                <a:latin typeface="Trebuchet MS" panose="020B0603020202020204" pitchFamily="34" charset="0"/>
                <a:ea typeface="Calibri" panose="020F0502020204030204" pitchFamily="34" charset="0"/>
              </a:rPr>
              <a:t>The consultation will run from November 2023 until March 2024 (closing date 8</a:t>
            </a:r>
            <a:r>
              <a:rPr lang="en-GB" baseline="30000" dirty="0">
                <a:solidFill>
                  <a:srgbClr val="7030A0"/>
                </a:solidFill>
                <a:effectLst/>
                <a:latin typeface="Trebuchet MS" panose="020B0603020202020204" pitchFamily="34" charset="0"/>
                <a:ea typeface="Calibri" panose="020F0502020204030204" pitchFamily="34" charset="0"/>
              </a:rPr>
              <a:t>th</a:t>
            </a:r>
            <a:r>
              <a:rPr lang="en-GB" dirty="0">
                <a:solidFill>
                  <a:srgbClr val="7030A0"/>
                </a:solidFill>
                <a:effectLst/>
                <a:latin typeface="Trebuchet MS" panose="020B0603020202020204" pitchFamily="34" charset="0"/>
                <a:ea typeface="Calibri" panose="020F0502020204030204" pitchFamily="34" charset="0"/>
              </a:rPr>
              <a:t> March) and it is anticipated that the SHNZS will be introduced by 2025 at the earliest.</a:t>
            </a:r>
          </a:p>
          <a:p>
            <a:pPr marL="0" indent="0">
              <a:buNone/>
            </a:pPr>
            <a:endParaRPr lang="en-GB"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en-GB" sz="2000" dirty="0">
              <a:latin typeface="Trebuchet MS" panose="020B0603020202020204" pitchFamily="34" charset="0"/>
              <a:ea typeface="Calibri" panose="020F0502020204030204" pitchFamily="34" charset="0"/>
              <a:cs typeface="Times New Roman" panose="02020603050405020304" pitchFamily="18" charset="0"/>
            </a:endParaRPr>
          </a:p>
          <a:p>
            <a:pPr marL="0" indent="0">
              <a:buNone/>
            </a:pPr>
            <a:r>
              <a:rPr lang="en-GB" sz="2000" dirty="0">
                <a:effectLst/>
                <a:latin typeface="Trebuchet MS" panose="020B0603020202020204" pitchFamily="34" charset="0"/>
                <a:ea typeface="Calibri" panose="020F0502020204030204" pitchFamily="34" charset="0"/>
                <a:cs typeface="Times New Roman" panose="02020603050405020304" pitchFamily="18" charset="0"/>
              </a:rPr>
              <a:t> </a:t>
            </a:r>
            <a:r>
              <a:rPr lang="en-GB" sz="2000" u="sng" dirty="0">
                <a:solidFill>
                  <a:srgbClr val="0563C1"/>
                </a:solidFill>
                <a:effectLst/>
                <a:latin typeface="Trebuchet MS" panose="020B0603020202020204" pitchFamily="34" charset="0"/>
                <a:ea typeface="Calibri" panose="020F0502020204030204" pitchFamily="34" charset="0"/>
                <a:cs typeface="Times New Roman" panose="02020603050405020304" pitchFamily="18" charset="0"/>
                <a:hlinkClick r:id="rId2"/>
              </a:rPr>
              <a:t>https://www.gov.scot/publications/consultation-new-social-housing-net-zero-standard-scotland/</a:t>
            </a:r>
            <a:endParaRPr lang="en-GB" sz="2000"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r>
              <a:rPr lang="en-GB" sz="2000" dirty="0">
                <a:effectLst/>
                <a:latin typeface="Trebuchet MS" panose="020B0603020202020204" pitchFamily="34" charset="0"/>
                <a:ea typeface="Calibri" panose="020F0502020204030204" pitchFamily="34" charset="0"/>
                <a:cs typeface="Times New Roman" panose="02020603050405020304" pitchFamily="18" charset="0"/>
              </a:rPr>
              <a:t> </a:t>
            </a:r>
          </a:p>
          <a:p>
            <a:endParaRPr lang="en-GB" dirty="0"/>
          </a:p>
        </p:txBody>
      </p:sp>
    </p:spTree>
    <p:extLst>
      <p:ext uri="{BB962C8B-B14F-4D97-AF65-F5344CB8AC3E}">
        <p14:creationId xmlns:p14="http://schemas.microsoft.com/office/powerpoint/2010/main" val="419861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C51B6-D5F7-4CF8-C54A-97A3D85236C3}"/>
              </a:ext>
            </a:extLst>
          </p:cNvPr>
          <p:cNvSpPr>
            <a:spLocks noGrp="1"/>
          </p:cNvSpPr>
          <p:nvPr>
            <p:ph type="title"/>
          </p:nvPr>
        </p:nvSpPr>
        <p:spPr/>
        <p:txBody>
          <a:bodyPr>
            <a:normAutofit/>
          </a:bodyPr>
          <a:lstStyle/>
          <a:p>
            <a:r>
              <a:rPr lang="en-GB" sz="3600" b="1" dirty="0">
                <a:solidFill>
                  <a:srgbClr val="00B0F0"/>
                </a:solidFill>
              </a:rPr>
              <a:t>Funding…</a:t>
            </a:r>
          </a:p>
        </p:txBody>
      </p:sp>
      <p:pic>
        <p:nvPicPr>
          <p:cNvPr id="1026" name="Picture 2" descr="Elephant in the Room - Idiom, Meaning &amp; Origin">
            <a:extLst>
              <a:ext uri="{FF2B5EF4-FFF2-40B4-BE49-F238E27FC236}">
                <a16:creationId xmlns:a16="http://schemas.microsoft.com/office/drawing/2014/main" id="{59DCFE69-26CE-6E60-F42C-7CFAA1C53F4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42406"/>
            <a:ext cx="8229600" cy="384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954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4849" y="332656"/>
            <a:ext cx="7583487" cy="1368152"/>
          </a:xfrm>
        </p:spPr>
        <p:txBody>
          <a:bodyPr>
            <a:normAutofit/>
          </a:bodyPr>
          <a:lstStyle/>
          <a:p>
            <a:pPr algn="ctr"/>
            <a:r>
              <a:rPr lang="en-US" sz="3600" b="1" dirty="0">
                <a:solidFill>
                  <a:srgbClr val="00B0F0"/>
                </a:solidFill>
                <a:latin typeface="Trebuchet MS"/>
                <a:cs typeface="Trebuchet MS"/>
              </a:rPr>
              <a:t>SHNZS – Dual measure</a:t>
            </a:r>
          </a:p>
        </p:txBody>
      </p:sp>
      <p:pic>
        <p:nvPicPr>
          <p:cNvPr id="7" name="Content Placeholder 6" descr="GWSF-Logo condensed.png"/>
          <p:cNvPicPr>
            <a:picLocks noGrp="1" noChangeAspect="1"/>
          </p:cNvPicPr>
          <p:nvPr>
            <p:ph idx="1"/>
          </p:nvPr>
        </p:nvPicPr>
        <p:blipFill>
          <a:blip r:embed="rId3"/>
          <a:srcRect l="-71400" r="-71400"/>
          <a:stretch>
            <a:fillRect/>
          </a:stretch>
        </p:blipFill>
        <p:spPr>
          <a:xfrm>
            <a:off x="0" y="1981200"/>
            <a:ext cx="3000890" cy="1665531"/>
          </a:xfrm>
        </p:spPr>
      </p:pic>
      <p:graphicFrame>
        <p:nvGraphicFramePr>
          <p:cNvPr id="9" name="Content Placeholder 8"/>
          <p:cNvGraphicFramePr>
            <a:graphicFrameLocks noGrp="1"/>
          </p:cNvGraphicFramePr>
          <p:nvPr>
            <p:ph sz="quarter" idx="4294967295"/>
            <p:extLst>
              <p:ext uri="{D42A27DB-BD31-4B8C-83A1-F6EECF244321}">
                <p14:modId xmlns:p14="http://schemas.microsoft.com/office/powerpoint/2010/main" val="1892734275"/>
              </p:ext>
            </p:extLst>
          </p:nvPr>
        </p:nvGraphicFramePr>
        <p:xfrm>
          <a:off x="2819251" y="1981200"/>
          <a:ext cx="5911850" cy="33200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34122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1800" dirty="0">
                <a:solidFill>
                  <a:srgbClr val="00B0F0"/>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GB" sz="3100" dirty="0">
                <a:solidFill>
                  <a:srgbClr val="00B0F0"/>
                </a:solidFill>
                <a:effectLst/>
                <a:latin typeface="Trebuchet MS" panose="020B0603020202020204" pitchFamily="34" charset="0"/>
                <a:ea typeface="Times New Roman" panose="02020603050405020304" pitchFamily="18" charset="0"/>
                <a:cs typeface="Times New Roman" panose="02020603050405020304" pitchFamily="18" charset="0"/>
              </a:rPr>
              <a:t>The consultation offers two Options </a:t>
            </a:r>
            <a:br>
              <a:rPr lang="en-GB" sz="3100" dirty="0">
                <a:solidFill>
                  <a:srgbClr val="00B0F0"/>
                </a:solidFill>
                <a:effectLst/>
                <a:latin typeface="Trebuchet MS" panose="020B0603020202020204" pitchFamily="34" charset="0"/>
                <a:ea typeface="Times New Roman" panose="02020603050405020304" pitchFamily="18" charset="0"/>
                <a:cs typeface="Times New Roman" panose="02020603050405020304" pitchFamily="18" charset="0"/>
              </a:rPr>
            </a:br>
            <a:r>
              <a:rPr lang="en-GB" sz="3100" dirty="0">
                <a:solidFill>
                  <a:srgbClr val="00B0F0"/>
                </a:solidFill>
                <a:effectLst/>
                <a:latin typeface="Trebuchet MS" panose="020B0603020202020204" pitchFamily="34" charset="0"/>
                <a:ea typeface="Times New Roman" panose="02020603050405020304" pitchFamily="18" charset="0"/>
                <a:cs typeface="Times New Roman" panose="02020603050405020304" pitchFamily="18" charset="0"/>
              </a:rPr>
              <a:t>for a </a:t>
            </a:r>
            <a:r>
              <a:rPr lang="en-GB" sz="3100" b="1" dirty="0">
                <a:solidFill>
                  <a:srgbClr val="00B0F0"/>
                </a:solidFill>
                <a:effectLst/>
                <a:latin typeface="Trebuchet MS" panose="020B0603020202020204" pitchFamily="34" charset="0"/>
                <a:ea typeface="Times New Roman" panose="02020603050405020304" pitchFamily="18" charset="0"/>
                <a:cs typeface="Times New Roman" panose="02020603050405020304" pitchFamily="18" charset="0"/>
              </a:rPr>
              <a:t>Fabric Efficiency Rating –</a:t>
            </a:r>
            <a:br>
              <a:rPr lang="en-GB" sz="3100" dirty="0">
                <a:solidFill>
                  <a:srgbClr val="00B0F0"/>
                </a:solidFill>
                <a:effectLst/>
                <a:latin typeface="Trebuchet MS" panose="020B0603020202020204" pitchFamily="34" charset="0"/>
                <a:ea typeface="Calibri" panose="020F0502020204030204" pitchFamily="34" charset="0"/>
                <a:cs typeface="Times New Roman" panose="02020603050405020304" pitchFamily="18" charset="0"/>
              </a:rPr>
            </a:br>
            <a:endParaRPr lang="en-GB" sz="3100" dirty="0">
              <a:solidFill>
                <a:srgbClr val="00B0F0"/>
              </a:solidFill>
              <a:latin typeface="Trebuchet MS" panose="020B0603020202020204" pitchFamily="34" charset="0"/>
            </a:endParaRPr>
          </a:p>
        </p:txBody>
      </p:sp>
      <p:sp>
        <p:nvSpPr>
          <p:cNvPr id="3" name="Content Placeholder 2"/>
          <p:cNvSpPr>
            <a:spLocks noGrp="1"/>
          </p:cNvSpPr>
          <p:nvPr>
            <p:ph idx="1"/>
          </p:nvPr>
        </p:nvSpPr>
        <p:spPr/>
        <p:txBody>
          <a:bodyPr>
            <a:normAutofit lnSpcReduction="10000"/>
          </a:bodyPr>
          <a:lstStyle/>
          <a:p>
            <a:pPr marL="0" indent="0" algn="ctr">
              <a:lnSpc>
                <a:spcPct val="115000"/>
              </a:lnSpc>
              <a:spcAft>
                <a:spcPts val="800"/>
              </a:spcAft>
              <a:buNone/>
            </a:pPr>
            <a:r>
              <a:rPr lang="en-GB" sz="2000" b="1"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GB" sz="2000" b="1" dirty="0">
                <a:solidFill>
                  <a:srgbClr val="7030A0"/>
                </a:solidFill>
                <a:effectLst/>
                <a:latin typeface="Trebuchet MS" panose="020B0603020202020204" pitchFamily="34" charset="0"/>
                <a:ea typeface="Times New Roman" panose="02020603050405020304" pitchFamily="18" charset="0"/>
                <a:cs typeface="Times New Roman" panose="02020603050405020304" pitchFamily="18" charset="0"/>
              </a:rPr>
              <a:t>Option 1</a:t>
            </a:r>
            <a:r>
              <a:rPr lang="en-GB" sz="2000" dirty="0">
                <a:solidFill>
                  <a:srgbClr val="7030A0"/>
                </a:solidFill>
                <a:effectLst/>
                <a:latin typeface="Trebuchet MS" panose="020B0603020202020204" pitchFamily="34" charset="0"/>
                <a:ea typeface="Times New Roman" panose="02020603050405020304" pitchFamily="18" charset="0"/>
                <a:cs typeface="Times New Roman" panose="02020603050405020304" pitchFamily="18" charset="0"/>
              </a:rPr>
              <a:t> considers setting the target as a range as either –</a:t>
            </a:r>
            <a:endParaRPr lang="en-GB" sz="2000"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endParaRPr>
          </a:p>
          <a:p>
            <a:pPr marL="0" indent="0">
              <a:lnSpc>
                <a:spcPct val="115000"/>
              </a:lnSpc>
              <a:buNone/>
            </a:pPr>
            <a:r>
              <a:rPr lang="en-GB" sz="2000" dirty="0">
                <a:solidFill>
                  <a:srgbClr val="000000"/>
                </a:solidFill>
                <a:effectLst/>
                <a:latin typeface="Trebuchet MS" panose="020B0603020202020204" pitchFamily="34" charset="0"/>
                <a:ea typeface="Calibri" panose="020F0502020204030204" pitchFamily="34" charset="0"/>
              </a:rPr>
              <a:t> </a:t>
            </a:r>
          </a:p>
          <a:p>
            <a:pPr marL="342900" lvl="0" indent="-342900">
              <a:lnSpc>
                <a:spcPct val="115000"/>
              </a:lnSpc>
              <a:spcAft>
                <a:spcPts val="80"/>
              </a:spcAft>
              <a:buFont typeface="Symbol" panose="05050102010706020507" pitchFamily="18" charset="2"/>
              <a:buChar char=""/>
            </a:pPr>
            <a:r>
              <a:rPr lang="en-GB" sz="2000" dirty="0">
                <a:solidFill>
                  <a:srgbClr val="00B0F0"/>
                </a:solidFill>
                <a:effectLst/>
                <a:latin typeface="Trebuchet MS" panose="020B0603020202020204" pitchFamily="34" charset="0"/>
                <a:ea typeface="Calibri" panose="020F0502020204030204" pitchFamily="34" charset="0"/>
              </a:rPr>
              <a:t>112 – 162 kWh/m2/year (space heating and domestic hot water [DHW] demand); </a:t>
            </a:r>
          </a:p>
          <a:p>
            <a:pPr marL="0" lvl="0" indent="0">
              <a:lnSpc>
                <a:spcPct val="115000"/>
              </a:lnSpc>
              <a:spcAft>
                <a:spcPts val="80"/>
              </a:spcAft>
              <a:buNone/>
            </a:pPr>
            <a:r>
              <a:rPr lang="en-GB" sz="2000" dirty="0">
                <a:solidFill>
                  <a:srgbClr val="00B0F0"/>
                </a:solidFill>
                <a:effectLst/>
                <a:latin typeface="Trebuchet MS" panose="020B0603020202020204" pitchFamily="34" charset="0"/>
                <a:ea typeface="Calibri" panose="020F0502020204030204" pitchFamily="34" charset="0"/>
              </a:rPr>
              <a:t>or</a:t>
            </a:r>
          </a:p>
          <a:p>
            <a:pPr marL="342900" lvl="0" indent="-342900">
              <a:lnSpc>
                <a:spcPct val="115000"/>
              </a:lnSpc>
              <a:spcAft>
                <a:spcPts val="80"/>
              </a:spcAft>
              <a:buFont typeface="Symbol" panose="05050102010706020507" pitchFamily="18" charset="2"/>
              <a:buChar char=""/>
            </a:pPr>
            <a:r>
              <a:rPr lang="en-GB" sz="2000" dirty="0">
                <a:solidFill>
                  <a:srgbClr val="00B0F0"/>
                </a:solidFill>
                <a:effectLst/>
                <a:latin typeface="Trebuchet MS" panose="020B0603020202020204" pitchFamily="34" charset="0"/>
                <a:ea typeface="Calibri" panose="020F0502020204030204" pitchFamily="34" charset="0"/>
              </a:rPr>
              <a:t> 71 – 120 kWh/m2/year (space heating demand) </a:t>
            </a:r>
          </a:p>
          <a:p>
            <a:pPr marL="0" indent="0">
              <a:lnSpc>
                <a:spcPct val="115000"/>
              </a:lnSpc>
              <a:spcAft>
                <a:spcPts val="80"/>
              </a:spcAft>
              <a:buNone/>
            </a:pPr>
            <a:r>
              <a:rPr lang="en-GB" sz="2000" dirty="0">
                <a:solidFill>
                  <a:srgbClr val="00B0F0"/>
                </a:solidFill>
                <a:effectLst/>
                <a:latin typeface="Trebuchet MS" panose="020B0603020202020204" pitchFamily="34" charset="0"/>
                <a:ea typeface="Calibri" panose="020F0502020204030204" pitchFamily="34" charset="0"/>
              </a:rPr>
              <a:t> </a:t>
            </a:r>
          </a:p>
          <a:p>
            <a:pPr>
              <a:lnSpc>
                <a:spcPct val="115000"/>
              </a:lnSpc>
              <a:spcAft>
                <a:spcPts val="80"/>
              </a:spcAft>
            </a:pPr>
            <a:r>
              <a:rPr lang="en-GB" sz="2000" dirty="0">
                <a:solidFill>
                  <a:srgbClr val="7030A0"/>
                </a:solidFill>
                <a:effectLst/>
                <a:latin typeface="Trebuchet MS" panose="020B0603020202020204" pitchFamily="34" charset="0"/>
                <a:ea typeface="Calibri" panose="020F0502020204030204" pitchFamily="34" charset="0"/>
              </a:rPr>
              <a:t>For this option the minimum point</a:t>
            </a:r>
            <a:r>
              <a:rPr lang="en-GB" sz="2000" dirty="0">
                <a:solidFill>
                  <a:srgbClr val="7030A0"/>
                </a:solidFill>
                <a:effectLst/>
                <a:latin typeface="Trebuchet MS" panose="020B0603020202020204" pitchFamily="34" charset="0"/>
                <a:ea typeface="Times New Roman" panose="02020603050405020304" pitchFamily="18" charset="0"/>
              </a:rPr>
              <a:t> in the range will be what compliance is measured against, with a deadline of 2033. </a:t>
            </a:r>
          </a:p>
          <a:p>
            <a:pPr>
              <a:lnSpc>
                <a:spcPct val="115000"/>
              </a:lnSpc>
              <a:spcAft>
                <a:spcPts val="80"/>
              </a:spcAft>
            </a:pPr>
            <a:r>
              <a:rPr lang="en-GB" sz="2000" dirty="0">
                <a:solidFill>
                  <a:srgbClr val="7030A0"/>
                </a:solidFill>
                <a:effectLst/>
                <a:latin typeface="Trebuchet MS" panose="020B0603020202020204" pitchFamily="34" charset="0"/>
                <a:ea typeface="Times New Roman" panose="02020603050405020304" pitchFamily="18" charset="0"/>
              </a:rPr>
              <a:t>The SG says its preference is to use the measure of space heating demand alone.</a:t>
            </a:r>
            <a:endParaRPr lang="en-GB" sz="2000" dirty="0">
              <a:solidFill>
                <a:srgbClr val="7030A0"/>
              </a:solidFill>
              <a:effectLst/>
              <a:latin typeface="Trebuchet MS" panose="020B0603020202020204" pitchFamily="34" charset="0"/>
              <a:ea typeface="Calibri" panose="020F0502020204030204" pitchFamily="34" charset="0"/>
            </a:endParaRPr>
          </a:p>
          <a:p>
            <a:pPr marL="0" indent="0">
              <a:lnSpc>
                <a:spcPct val="115000"/>
              </a:lnSpc>
              <a:spcAft>
                <a:spcPts val="80"/>
              </a:spcAft>
              <a:buNone/>
            </a:pPr>
            <a:endParaRPr lang="en-GB" sz="2000" dirty="0">
              <a:solidFill>
                <a:srgbClr val="000000"/>
              </a:solidFill>
              <a:effectLst/>
              <a:latin typeface="Trebuchet MS" panose="020B060302020202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37577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90FA-A510-435E-8A3F-A49FFC61A88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4E1C786-0323-C4E9-3C63-9C788A6596B4}"/>
              </a:ext>
            </a:extLst>
          </p:cNvPr>
          <p:cNvSpPr>
            <a:spLocks noGrp="1"/>
          </p:cNvSpPr>
          <p:nvPr>
            <p:ph idx="1"/>
          </p:nvPr>
        </p:nvSpPr>
        <p:spPr/>
        <p:txBody>
          <a:bodyPr/>
          <a:lstStyle/>
          <a:p>
            <a:pPr algn="just">
              <a:lnSpc>
                <a:spcPct val="115000"/>
              </a:lnSpc>
            </a:pPr>
            <a:endParaRPr lang="en-GB" sz="1800" b="1" dirty="0">
              <a:solidFill>
                <a:srgbClr val="00B0F0"/>
              </a:solidFill>
              <a:effectLst/>
              <a:latin typeface="Trebuchet MS" panose="020B0603020202020204" pitchFamily="34" charset="0"/>
              <a:ea typeface="Times New Roman" panose="02020603050405020304" pitchFamily="18" charset="0"/>
            </a:endParaRPr>
          </a:p>
          <a:p>
            <a:pPr marL="0" indent="0" algn="just">
              <a:lnSpc>
                <a:spcPct val="115000"/>
              </a:lnSpc>
              <a:buNone/>
            </a:pPr>
            <a:r>
              <a:rPr lang="en-GB" sz="1800" b="1" dirty="0">
                <a:solidFill>
                  <a:srgbClr val="00B0F0"/>
                </a:solidFill>
                <a:effectLst/>
                <a:latin typeface="Trebuchet MS" panose="020B0603020202020204" pitchFamily="34" charset="0"/>
                <a:ea typeface="Times New Roman" panose="02020603050405020304" pitchFamily="18" charset="0"/>
              </a:rPr>
              <a:t>Option 2 </a:t>
            </a:r>
            <a:r>
              <a:rPr lang="en-GB" sz="1800" dirty="0">
                <a:solidFill>
                  <a:srgbClr val="00B0F0"/>
                </a:solidFill>
                <a:effectLst/>
                <a:latin typeface="Trebuchet MS" panose="020B0603020202020204" pitchFamily="34" charset="0"/>
                <a:ea typeface="Times New Roman" panose="02020603050405020304" pitchFamily="18" charset="0"/>
              </a:rPr>
              <a:t>suggests </a:t>
            </a:r>
            <a:r>
              <a:rPr lang="en-GB" sz="1800" dirty="0">
                <a:solidFill>
                  <a:srgbClr val="00B0F0"/>
                </a:solidFill>
                <a:effectLst/>
                <a:latin typeface="Trebuchet MS" panose="020B0603020202020204" pitchFamily="34" charset="0"/>
                <a:ea typeface="Calibri" panose="020F0502020204030204" pitchFamily="34" charset="0"/>
              </a:rPr>
              <a:t>the introduction of a two-stage target for improving energy efficiency. [to] ‘encourage progress towards a good level of energy efficiency by an initial backstop date, but with an additional requirement to meet a higher standard at a later date.’ </a:t>
            </a:r>
          </a:p>
          <a:p>
            <a:pPr marL="0" indent="0" algn="just">
              <a:lnSpc>
                <a:spcPct val="115000"/>
              </a:lnSpc>
              <a:spcAft>
                <a:spcPts val="800"/>
              </a:spcAft>
              <a:buNone/>
            </a:pPr>
            <a:r>
              <a:rPr lang="en-GB" sz="1800"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For example: </a:t>
            </a:r>
            <a:endParaRPr lang="en-GB"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85"/>
              </a:spcAft>
              <a:buFont typeface="Symbol" panose="05050102010706020507" pitchFamily="18" charset="2"/>
              <a:buChar char=""/>
            </a:pPr>
            <a:r>
              <a:rPr lang="en-GB" sz="1800" dirty="0">
                <a:solidFill>
                  <a:srgbClr val="7030A0"/>
                </a:solidFill>
                <a:effectLst/>
                <a:latin typeface="Trebuchet MS" panose="020B0603020202020204" pitchFamily="34" charset="0"/>
                <a:ea typeface="Calibri" panose="020F0502020204030204" pitchFamily="34" charset="0"/>
              </a:rPr>
              <a:t>All homes to reach an EPC C equivalent level of fabric efficiency rating: 71-120kWh/m2/year by 2033 (which would be consistent with the date for owner-occupied houses) and </a:t>
            </a:r>
          </a:p>
          <a:p>
            <a:pPr marL="342900" lvl="0" indent="-342900" algn="just">
              <a:lnSpc>
                <a:spcPct val="115000"/>
              </a:lnSpc>
              <a:spcAft>
                <a:spcPts val="185"/>
              </a:spcAft>
              <a:buFont typeface="Symbol" panose="05050102010706020507" pitchFamily="18" charset="2"/>
              <a:buChar char=""/>
            </a:pPr>
            <a:r>
              <a:rPr lang="en-GB" sz="1800" dirty="0">
                <a:solidFill>
                  <a:srgbClr val="7030A0"/>
                </a:solidFill>
                <a:effectLst/>
                <a:latin typeface="Trebuchet MS" panose="020B0603020202020204" pitchFamily="34" charset="0"/>
                <a:ea typeface="Calibri" panose="020F0502020204030204" pitchFamily="34" charset="0"/>
              </a:rPr>
              <a:t>A second, more demanding level: an EPC B equivalent level of fabric efficiency rating (71kWh/m2/year or better), by a second backstop date of 2040.</a:t>
            </a:r>
          </a:p>
          <a:p>
            <a:endParaRPr lang="en-GB" dirty="0"/>
          </a:p>
        </p:txBody>
      </p:sp>
    </p:spTree>
    <p:extLst>
      <p:ext uri="{BB962C8B-B14F-4D97-AF65-F5344CB8AC3E}">
        <p14:creationId xmlns:p14="http://schemas.microsoft.com/office/powerpoint/2010/main" val="234728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rgbClr val="00B0F0"/>
                </a:solidFill>
                <a:latin typeface="Trebuchet MS" panose="020B0603020202020204" pitchFamily="34" charset="0"/>
              </a:rPr>
              <a:t>Neither option is based on EPC targets</a:t>
            </a:r>
          </a:p>
        </p:txBody>
      </p:sp>
      <p:sp>
        <p:nvSpPr>
          <p:cNvPr id="4" name="Content Placeholder 3"/>
          <p:cNvSpPr>
            <a:spLocks noGrp="1"/>
          </p:cNvSpPr>
          <p:nvPr>
            <p:ph idx="1"/>
          </p:nvPr>
        </p:nvSpPr>
        <p:spPr/>
        <p:txBody>
          <a:bodyPr>
            <a:normAutofit/>
          </a:bodyPr>
          <a:lstStyle/>
          <a:p>
            <a:pPr marL="0" indent="0">
              <a:buNone/>
            </a:pPr>
            <a:endParaRPr lang="en-GB" sz="3200" dirty="0"/>
          </a:p>
          <a:p>
            <a:pPr marL="0" indent="0" algn="just">
              <a:buNone/>
            </a:pPr>
            <a:r>
              <a:rPr lang="en-GB" i="1" dirty="0">
                <a:solidFill>
                  <a:srgbClr val="7030A0"/>
                </a:solidFill>
                <a:effectLst/>
                <a:latin typeface="Trebuchet MS" panose="020B0603020202020204" pitchFamily="34" charset="0"/>
                <a:ea typeface="Calibri" panose="020F0502020204030204" pitchFamily="34" charset="0"/>
              </a:rPr>
              <a:t>“The metrics currently shown on EPCs do not solely reflect the energy efficiency of the building fabric, and so do not drive the fabric energy efficiency improvements that are key to improving our housing stock. To address this, we propose to introduce a metric to reflect the fabric of the home, namely the fabric efficiency rating. This is primarily intended to support any future fabric energy efficiency standards. This would provide a clear rating of the dwelling’s fabric efficiency.” (Section 3.2.2)</a:t>
            </a:r>
            <a:endParaRPr lang="en-GB" dirty="0">
              <a:solidFill>
                <a:srgbClr val="7030A0"/>
              </a:solidFill>
              <a:effectLst/>
              <a:latin typeface="Trebuchet MS" panose="020B0603020202020204" pitchFamily="34" charset="0"/>
              <a:ea typeface="Calibri" panose="020F0502020204030204" pitchFamily="34" charset="0"/>
            </a:endParaRPr>
          </a:p>
          <a:p>
            <a:pPr marL="0" indent="0">
              <a:buNone/>
            </a:pPr>
            <a:endParaRPr lang="en-GB" sz="3200" dirty="0"/>
          </a:p>
          <a:p>
            <a:pPr marL="0" indent="0">
              <a:buNone/>
            </a:pPr>
            <a:endParaRPr lang="en-GB" sz="3200" dirty="0"/>
          </a:p>
          <a:p>
            <a:endParaRPr lang="en-GB" sz="3200" dirty="0"/>
          </a:p>
          <a:p>
            <a:pPr marL="0" indent="0">
              <a:buNone/>
            </a:pPr>
            <a:endParaRPr lang="en-GB" sz="3200" b="1" dirty="0"/>
          </a:p>
        </p:txBody>
      </p:sp>
    </p:spTree>
    <p:extLst>
      <p:ext uri="{BB962C8B-B14F-4D97-AF65-F5344CB8AC3E}">
        <p14:creationId xmlns:p14="http://schemas.microsoft.com/office/powerpoint/2010/main" val="240041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00B0F0"/>
                </a:solidFill>
                <a:latin typeface="Trebuchet MS" panose="020B0603020202020204" pitchFamily="34" charset="0"/>
              </a:rPr>
              <a:t>Measuring performance</a:t>
            </a:r>
          </a:p>
        </p:txBody>
      </p:sp>
      <p:sp>
        <p:nvSpPr>
          <p:cNvPr id="3" name="Content Placeholder 2"/>
          <p:cNvSpPr>
            <a:spLocks noGrp="1"/>
          </p:cNvSpPr>
          <p:nvPr>
            <p:ph idx="1"/>
          </p:nvPr>
        </p:nvSpPr>
        <p:spPr/>
        <p:txBody>
          <a:bodyPr/>
          <a:lstStyle/>
          <a:p>
            <a:pPr algn="just">
              <a:lnSpc>
                <a:spcPct val="115000"/>
              </a:lnSpc>
            </a:pPr>
            <a:endParaRPr lang="en-GB" sz="1800" dirty="0">
              <a:solidFill>
                <a:srgbClr val="7030A0"/>
              </a:solidFill>
              <a:effectLst/>
              <a:latin typeface="Trebuchet MS" panose="020B0603020202020204" pitchFamily="34" charset="0"/>
              <a:ea typeface="Calibri" panose="020F0502020204030204" pitchFamily="34" charset="0"/>
            </a:endParaRPr>
          </a:p>
          <a:p>
            <a:pPr algn="just">
              <a:lnSpc>
                <a:spcPct val="115000"/>
              </a:lnSpc>
            </a:pPr>
            <a:r>
              <a:rPr lang="en-GB" sz="1800" dirty="0">
                <a:solidFill>
                  <a:srgbClr val="7030A0"/>
                </a:solidFill>
                <a:effectLst/>
                <a:latin typeface="Trebuchet MS" panose="020B0603020202020204" pitchFamily="34" charset="0"/>
                <a:ea typeface="Calibri" panose="020F0502020204030204" pitchFamily="34" charset="0"/>
              </a:rPr>
              <a:t>The recommendation in the consultation is that the fabric rating continues to be measured using modelled performance and by use of SAP (Standard Assessment Procedure). </a:t>
            </a:r>
          </a:p>
          <a:p>
            <a:pPr algn="just">
              <a:lnSpc>
                <a:spcPct val="115000"/>
              </a:lnSpc>
            </a:pPr>
            <a:endParaRPr lang="en-GB" sz="1800" dirty="0">
              <a:solidFill>
                <a:srgbClr val="7030A0"/>
              </a:solidFill>
              <a:latin typeface="Trebuchet MS" panose="020B0603020202020204" pitchFamily="34" charset="0"/>
              <a:ea typeface="Calibri" panose="020F0502020204030204" pitchFamily="34" charset="0"/>
            </a:endParaRPr>
          </a:p>
          <a:p>
            <a:pPr algn="just">
              <a:lnSpc>
                <a:spcPct val="115000"/>
              </a:lnSpc>
            </a:pPr>
            <a:r>
              <a:rPr lang="en-GB" sz="1800" dirty="0">
                <a:solidFill>
                  <a:srgbClr val="7030A0"/>
                </a:solidFill>
                <a:effectLst/>
                <a:latin typeface="Trebuchet MS" panose="020B0603020202020204" pitchFamily="34" charset="0"/>
                <a:ea typeface="Calibri" panose="020F0502020204030204" pitchFamily="34" charset="0"/>
              </a:rPr>
              <a:t>The SG does acknowledge the limitation of this approach, as opposed to using actual performance, and also acknowledges that SAP is under review.</a:t>
            </a:r>
          </a:p>
          <a:p>
            <a:pPr marL="0" indent="0" algn="just">
              <a:lnSpc>
                <a:spcPct val="115000"/>
              </a:lnSpc>
              <a:buNone/>
            </a:pPr>
            <a:r>
              <a:rPr lang="en-GB" sz="1800" dirty="0">
                <a:solidFill>
                  <a:srgbClr val="7030A0"/>
                </a:solidFill>
                <a:effectLst/>
                <a:latin typeface="Trebuchet MS" panose="020B0603020202020204" pitchFamily="34" charset="0"/>
                <a:ea typeface="Calibri" panose="020F0502020204030204" pitchFamily="34" charset="0"/>
              </a:rPr>
              <a:t> </a:t>
            </a:r>
          </a:p>
          <a:p>
            <a:r>
              <a:rPr lang="en-GB" sz="1800" dirty="0">
                <a:solidFill>
                  <a:srgbClr val="7030A0"/>
                </a:solidFill>
                <a:effectLst/>
                <a:latin typeface="Trebuchet MS" panose="020B0603020202020204" pitchFamily="34" charset="0"/>
                <a:ea typeface="Calibri" panose="020F0502020204030204" pitchFamily="34" charset="0"/>
                <a:cs typeface="Times New Roman" panose="02020603050405020304" pitchFamily="18" charset="0"/>
              </a:rPr>
              <a:t>We know that the EESSH2 Review Group were made aware of SG-commissioned research on the identification and typology of social housing archetypes. </a:t>
            </a:r>
            <a:r>
              <a:rPr lang="en-GB" sz="1800" dirty="0">
                <a:solidFill>
                  <a:srgbClr val="7030A0"/>
                </a:solidFill>
                <a:latin typeface="Trebuchet MS" panose="020B0603020202020204" pitchFamily="34" charset="0"/>
                <a:ea typeface="Calibri" panose="020F0502020204030204" pitchFamily="34" charset="0"/>
                <a:cs typeface="Times New Roman" panose="02020603050405020304" pitchFamily="18" charset="0"/>
              </a:rPr>
              <a:t>But there is no reference to this in the consultation document.</a:t>
            </a:r>
            <a:endParaRPr lang="en-GB" dirty="0">
              <a:solidFill>
                <a:srgbClr val="7030A0"/>
              </a:solidFill>
              <a:latin typeface="Trebuchet MS" panose="020B0603020202020204" pitchFamily="34" charset="0"/>
            </a:endParaRPr>
          </a:p>
        </p:txBody>
      </p:sp>
    </p:spTree>
    <p:extLst>
      <p:ext uri="{BB962C8B-B14F-4D97-AF65-F5344CB8AC3E}">
        <p14:creationId xmlns:p14="http://schemas.microsoft.com/office/powerpoint/2010/main" val="822797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F60E-24A7-1738-A821-8C3E58DA1180}"/>
              </a:ext>
            </a:extLst>
          </p:cNvPr>
          <p:cNvSpPr>
            <a:spLocks noGrp="1"/>
          </p:cNvSpPr>
          <p:nvPr>
            <p:ph type="title"/>
          </p:nvPr>
        </p:nvSpPr>
        <p:spPr/>
        <p:txBody>
          <a:bodyPr>
            <a:normAutofit/>
          </a:bodyPr>
          <a:lstStyle/>
          <a:p>
            <a:r>
              <a:rPr lang="en-GB" sz="2800" b="1" dirty="0">
                <a:solidFill>
                  <a:srgbClr val="00B0F0"/>
                </a:solidFill>
                <a:effectLst/>
                <a:latin typeface="Trebuchet MS" panose="020B0603020202020204" pitchFamily="34" charset="0"/>
                <a:ea typeface="Calibri" panose="020F0502020204030204" pitchFamily="34" charset="0"/>
                <a:cs typeface="Times New Roman" panose="02020603050405020304" pitchFamily="18" charset="0"/>
              </a:rPr>
              <a:t>Minimum Fabric Efficiency Standard</a:t>
            </a:r>
            <a:endParaRPr lang="en-GB" sz="2800" dirty="0">
              <a:solidFill>
                <a:srgbClr val="00B0F0"/>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7A2C85DF-14EE-523A-23CF-18E6622E24D4}"/>
              </a:ext>
            </a:extLst>
          </p:cNvPr>
          <p:cNvSpPr>
            <a:spLocks noGrp="1"/>
          </p:cNvSpPr>
          <p:nvPr>
            <p:ph idx="1"/>
          </p:nvPr>
        </p:nvSpPr>
        <p:spPr/>
        <p:txBody>
          <a:bodyPr>
            <a:normAutofit fontScale="92500" lnSpcReduction="10000"/>
          </a:bodyPr>
          <a:lstStyle/>
          <a:p>
            <a:pPr algn="just">
              <a:lnSpc>
                <a:spcPct val="115000"/>
              </a:lnSpc>
            </a:pPr>
            <a:r>
              <a:rPr lang="en-GB" sz="1700" dirty="0">
                <a:solidFill>
                  <a:srgbClr val="7030A0"/>
                </a:solidFill>
                <a:latin typeface="Trebuchet MS" panose="020B0603020202020204" pitchFamily="34" charset="0"/>
                <a:ea typeface="Calibri" panose="020F0502020204030204" pitchFamily="34" charset="0"/>
              </a:rPr>
              <a:t>This</a:t>
            </a:r>
            <a:r>
              <a:rPr lang="en-GB" sz="1700" dirty="0">
                <a:solidFill>
                  <a:srgbClr val="7030A0"/>
                </a:solidFill>
                <a:effectLst/>
                <a:latin typeface="Trebuchet MS" panose="020B0603020202020204" pitchFamily="34" charset="0"/>
                <a:ea typeface="Calibri" panose="020F0502020204030204" pitchFamily="34" charset="0"/>
              </a:rPr>
              <a:t> element of the consultation recognizes that </a:t>
            </a:r>
            <a:r>
              <a:rPr lang="en-GB" sz="1700" i="1" dirty="0">
                <a:solidFill>
                  <a:srgbClr val="7030A0"/>
                </a:solidFill>
                <a:effectLst/>
                <a:latin typeface="Trebuchet MS" panose="020B0603020202020204" pitchFamily="34" charset="0"/>
                <a:ea typeface="Calibri" panose="020F0502020204030204" pitchFamily="34" charset="0"/>
              </a:rPr>
              <a:t>‘the fabric efficiency part of the SHNZS may not be achievable for all parts of the social rented stock.’ </a:t>
            </a:r>
          </a:p>
          <a:p>
            <a:pPr marL="0" indent="0" algn="just">
              <a:lnSpc>
                <a:spcPct val="115000"/>
              </a:lnSpc>
              <a:buNone/>
            </a:pPr>
            <a:r>
              <a:rPr lang="en-GB" sz="1700" dirty="0">
                <a:solidFill>
                  <a:srgbClr val="7030A0"/>
                </a:solidFill>
                <a:effectLst/>
                <a:latin typeface="Trebuchet MS" panose="020B0603020202020204" pitchFamily="34" charset="0"/>
                <a:ea typeface="Calibri" panose="020F0502020204030204" pitchFamily="34" charset="0"/>
              </a:rPr>
              <a:t> </a:t>
            </a:r>
          </a:p>
          <a:p>
            <a:pPr algn="just">
              <a:lnSpc>
                <a:spcPct val="115000"/>
              </a:lnSpc>
            </a:pPr>
            <a:r>
              <a:rPr lang="en-GB" sz="1700" dirty="0">
                <a:solidFill>
                  <a:srgbClr val="7030A0"/>
                </a:solidFill>
                <a:effectLst/>
                <a:latin typeface="Trebuchet MS" panose="020B0603020202020204" pitchFamily="34" charset="0"/>
                <a:ea typeface="Calibri" panose="020F0502020204030204" pitchFamily="34" charset="0"/>
              </a:rPr>
              <a:t>The proposal here is the retention of a minimum standard ‘which could be met by installing a ‘list of measures’ (including loft insulation, cavity wall insulation, draught proofing). There would be a requirement on landlords to install as many of these as possible, however we need more clarity around the details on all of this.</a:t>
            </a:r>
          </a:p>
          <a:p>
            <a:pPr algn="just">
              <a:lnSpc>
                <a:spcPct val="115000"/>
              </a:lnSpc>
            </a:pPr>
            <a:r>
              <a:rPr lang="en-GB" sz="1700" dirty="0">
                <a:solidFill>
                  <a:srgbClr val="7030A0"/>
                </a:solidFill>
                <a:effectLst/>
                <a:latin typeface="Trebuchet MS" panose="020B0603020202020204" pitchFamily="34" charset="0"/>
                <a:ea typeface="Calibri" panose="020F0502020204030204" pitchFamily="34" charset="0"/>
              </a:rPr>
              <a:t> </a:t>
            </a:r>
          </a:p>
          <a:p>
            <a:pPr algn="just">
              <a:lnSpc>
                <a:spcPct val="115000"/>
              </a:lnSpc>
            </a:pPr>
            <a:r>
              <a:rPr lang="en-GB" sz="1700" dirty="0">
                <a:solidFill>
                  <a:srgbClr val="7030A0"/>
                </a:solidFill>
                <a:effectLst/>
                <a:latin typeface="Trebuchet MS" panose="020B0603020202020204" pitchFamily="34" charset="0"/>
                <a:ea typeface="Calibri" panose="020F0502020204030204" pitchFamily="34" charset="0"/>
              </a:rPr>
              <a:t>Linked to this proposal is the suggestion that social housing cannot be relet if the minimum fabric efficiency standard is not met by 2028 (although some temporary exemptions may still apply).</a:t>
            </a:r>
          </a:p>
          <a:p>
            <a:pPr marL="0" indent="0" algn="just">
              <a:lnSpc>
                <a:spcPct val="115000"/>
              </a:lnSpc>
              <a:buNone/>
            </a:pPr>
            <a:r>
              <a:rPr lang="en-GB" sz="1700" dirty="0">
                <a:solidFill>
                  <a:srgbClr val="7030A0"/>
                </a:solidFill>
                <a:effectLst/>
                <a:latin typeface="Trebuchet MS" panose="020B0603020202020204" pitchFamily="34" charset="0"/>
                <a:ea typeface="Calibri" panose="020F0502020204030204" pitchFamily="34" charset="0"/>
              </a:rPr>
              <a:t> </a:t>
            </a:r>
          </a:p>
          <a:p>
            <a:pPr algn="just">
              <a:lnSpc>
                <a:spcPct val="115000"/>
              </a:lnSpc>
            </a:pPr>
            <a:r>
              <a:rPr lang="en-GB" sz="1700" dirty="0">
                <a:solidFill>
                  <a:srgbClr val="7030A0"/>
                </a:solidFill>
                <a:effectLst/>
                <a:latin typeface="Trebuchet MS" panose="020B0603020202020204" pitchFamily="34" charset="0"/>
                <a:ea typeface="Calibri" panose="020F0502020204030204" pitchFamily="34" charset="0"/>
              </a:rPr>
              <a:t>However, the SG does recognize the concerns that the Forum and other members of the EESSH2 Review Group voiced about the absolute undesirability of losing any stock from the social rented sector.</a:t>
            </a:r>
          </a:p>
          <a:p>
            <a:pPr marL="0" indent="0">
              <a:buNone/>
            </a:pPr>
            <a:endParaRPr lang="en-GB" sz="3600" dirty="0"/>
          </a:p>
          <a:p>
            <a:pPr marL="0" indent="0" algn="ctr">
              <a:buNone/>
            </a:pPr>
            <a:endParaRPr lang="en-GB" sz="3600" dirty="0"/>
          </a:p>
        </p:txBody>
      </p:sp>
    </p:spTree>
    <p:extLst>
      <p:ext uri="{BB962C8B-B14F-4D97-AF65-F5344CB8AC3E}">
        <p14:creationId xmlns:p14="http://schemas.microsoft.com/office/powerpoint/2010/main" val="2587781465"/>
      </p:ext>
    </p:extLst>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3d11188-9f20-4592-8287-6dd7f9e698df">
      <UserInfo>
        <DisplayName>David Bookbinder</DisplayName>
        <AccountId>12</AccountId>
        <AccountType/>
      </UserInfo>
    </SharedWithUsers>
    <lcf76f155ced4ddcb4097134ff3c332f xmlns="18a41912-e54a-46ad-b793-8de61592bc6d">
      <Terms xmlns="http://schemas.microsoft.com/office/infopath/2007/PartnerControls"/>
    </lcf76f155ced4ddcb4097134ff3c332f>
    <TaxCatchAll xmlns="f3d11188-9f20-4592-8287-6dd7f9e698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1912BFBE7A7449ADBB0FE35B1E3B7A" ma:contentTypeVersion="14" ma:contentTypeDescription="Create a new document." ma:contentTypeScope="" ma:versionID="beb9a123bb96b47221a3f069ba05299c">
  <xsd:schema xmlns:xsd="http://www.w3.org/2001/XMLSchema" xmlns:xs="http://www.w3.org/2001/XMLSchema" xmlns:p="http://schemas.microsoft.com/office/2006/metadata/properties" xmlns:ns2="18a41912-e54a-46ad-b793-8de61592bc6d" xmlns:ns3="f3d11188-9f20-4592-8287-6dd7f9e698df" targetNamespace="http://schemas.microsoft.com/office/2006/metadata/properties" ma:root="true" ma:fieldsID="a1f237ae45e3e06fdaaf0686d73e204e" ns2:_="" ns3:_="">
    <xsd:import namespace="18a41912-e54a-46ad-b793-8de61592bc6d"/>
    <xsd:import namespace="f3d11188-9f20-4592-8287-6dd7f9e698d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a41912-e54a-46ad-b793-8de61592b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c0afef3e-6ee7-4c6d-9baa-b9f8aa63a94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d11188-9f20-4592-8287-6dd7f9e698df"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91ecc810-bde2-4b89-9e44-2b308a7c3979}" ma:internalName="TaxCatchAll" ma:showField="CatchAllData" ma:web="f3d11188-9f20-4592-8287-6dd7f9e698d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305A2B-6F93-4187-86C7-A4340173BAB1}">
  <ds:schemaRefs>
    <ds:schemaRef ds:uri="http://schemas.microsoft.com/office/2006/metadata/properties"/>
    <ds:schemaRef ds:uri="http://schemas.microsoft.com/office/infopath/2007/PartnerControls"/>
    <ds:schemaRef ds:uri="f3d11188-9f20-4592-8287-6dd7f9e698df"/>
    <ds:schemaRef ds:uri="18a41912-e54a-46ad-b793-8de61592bc6d"/>
  </ds:schemaRefs>
</ds:datastoreItem>
</file>

<file path=customXml/itemProps2.xml><?xml version="1.0" encoding="utf-8"?>
<ds:datastoreItem xmlns:ds="http://schemas.openxmlformats.org/officeDocument/2006/customXml" ds:itemID="{0D0E0069-A8F1-4239-925F-510033B99B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a41912-e54a-46ad-b793-8de61592bc6d"/>
    <ds:schemaRef ds:uri="f3d11188-9f20-4592-8287-6dd7f9e6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99C51B-ECE6-4BDE-9E49-7EFE99F170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4446</TotalTime>
  <Words>915</Words>
  <Application>Microsoft Office PowerPoint</Application>
  <PresentationFormat>On-screen Show (4:3)</PresentationFormat>
  <Paragraphs>95</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Symbol</vt:lpstr>
      <vt:lpstr>Trebuchet MS</vt:lpstr>
      <vt:lpstr>Office Theme</vt:lpstr>
      <vt:lpstr> Colleen Rowan, Research &amp; Policy Lead</vt:lpstr>
      <vt:lpstr>Background</vt:lpstr>
      <vt:lpstr>Funding…</vt:lpstr>
      <vt:lpstr>SHNZS – Dual measure</vt:lpstr>
      <vt:lpstr> The consultation offers two Options  for a Fabric Efficiency Rating – </vt:lpstr>
      <vt:lpstr>PowerPoint Presentation</vt:lpstr>
      <vt:lpstr>Neither option is based on EPC targets</vt:lpstr>
      <vt:lpstr>Measuring performance</vt:lpstr>
      <vt:lpstr>Minimum Fabric Efficiency Standard</vt:lpstr>
      <vt:lpstr>Clean Heating </vt:lpstr>
      <vt:lpstr>And…</vt:lpstr>
      <vt:lpstr>GWSF – next steps</vt:lpstr>
      <vt:lpstr>Thanks – any 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Harvey</dc:creator>
  <cp:lastModifiedBy>craig watson</cp:lastModifiedBy>
  <cp:revision>156</cp:revision>
  <cp:lastPrinted>2018-11-12T15:41:49Z</cp:lastPrinted>
  <dcterms:created xsi:type="dcterms:W3CDTF">2011-11-10T19:14:15Z</dcterms:created>
  <dcterms:modified xsi:type="dcterms:W3CDTF">2023-11-30T16:42:35Z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0x010100E11912BFBE7A7449ADBB0FE35B1E3B7A</vt:lpwstr>
  </property>
</Properties>
</file>