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70" r:id="rId5"/>
    <p:sldId id="262" r:id="rId6"/>
    <p:sldId id="271" r:id="rId7"/>
    <p:sldId id="267" r:id="rId8"/>
    <p:sldId id="265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E150-0EC7-4D08-BF24-538FD9A1FF2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0867-6533-4178-9378-871DC5687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both cases we acted not as observers or evaluators of test projects but as active participants in exploration </a:t>
            </a:r>
          </a:p>
          <a:p>
            <a:r>
              <a:rPr lang="en-GB" dirty="0"/>
              <a:t>Moving from thoughtful discussion to practical tests of change has proved difficult  - might want to spend some time thinking about why</a:t>
            </a:r>
          </a:p>
          <a:p>
            <a:endParaRPr lang="en-GB" dirty="0"/>
          </a:p>
          <a:p>
            <a:r>
              <a:rPr lang="en-GB" dirty="0"/>
              <a:t>What we learned </a:t>
            </a:r>
          </a:p>
          <a:p>
            <a:r>
              <a:rPr lang="en-GB" dirty="0"/>
              <a:t>Examples which prompt informal connections and relationships in communities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0D249-A440-46C4-9D6A-DFE5B69FE7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1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0D249-A440-46C4-9D6A-DFE5B69FE7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0D249-A440-46C4-9D6A-DFE5B69FE7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3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3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9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8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8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3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2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1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CAAC-DCB7-464E-9E74-E621536EB200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41E0F-746E-4B52-920B-04AE7C3E4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9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3457" r="3322" b="3210"/>
          <a:stretch/>
        </p:blipFill>
        <p:spPr>
          <a:xfrm>
            <a:off x="0" y="0"/>
            <a:ext cx="12192000" cy="6864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850" y="2131730"/>
            <a:ext cx="7270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Segoe Print" panose="02000600000000000000" pitchFamily="2" charset="0"/>
              </a:rPr>
              <a:t>The Value of Kindness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9076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4622" y="2141160"/>
            <a:ext cx="2867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What gets in the way of kindness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9358" y="1864160"/>
            <a:ext cx="805442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trusting our staff to make meaningful connections with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protecting time and creating spaces for people to come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listening to people’s needs and finding solutions in the round, not just addressing our bit of the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creating opportunities to recognise and celebrate kindness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creating a culture where people are more important than processes and enabling unkindness to be called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ensuring or performance management aligns with our values and committing to ask our staff and those we serve if they experience kindness</a:t>
            </a:r>
          </a:p>
          <a:p>
            <a:endParaRPr lang="en-GB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525101" y="521482"/>
            <a:ext cx="678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Segoe Print" panose="02000600000000000000" pitchFamily="2" charset="0"/>
              </a:rPr>
              <a:t>Discussion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19169" y="2337830"/>
            <a:ext cx="3538088" cy="2787326"/>
          </a:xfrm>
          <a:prstGeom prst="wedgeEllipseCallout">
            <a:avLst/>
          </a:prstGeom>
          <a:solidFill>
            <a:srgbClr val="26B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Callout 12"/>
          <p:cNvSpPr/>
          <p:nvPr/>
        </p:nvSpPr>
        <p:spPr>
          <a:xfrm>
            <a:off x="4003021" y="2032582"/>
            <a:ext cx="3271694" cy="2787326"/>
          </a:xfrm>
          <a:prstGeom prst="wedgeEllipseCallout">
            <a:avLst>
              <a:gd name="adj1" fmla="val 38039"/>
              <a:gd name="adj2" fmla="val 53662"/>
            </a:avLst>
          </a:prstGeom>
          <a:solidFill>
            <a:srgbClr val="DB3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Callout 13"/>
          <p:cNvSpPr/>
          <p:nvPr/>
        </p:nvSpPr>
        <p:spPr>
          <a:xfrm>
            <a:off x="7595479" y="2141160"/>
            <a:ext cx="3806299" cy="2655140"/>
          </a:xfrm>
          <a:prstGeom prst="wedgeEllipseCallout">
            <a:avLst/>
          </a:prstGeom>
          <a:solidFill>
            <a:srgbClr val="26B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229688" y="2484916"/>
            <a:ext cx="29360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Does this reflect your experience of KIN?</a:t>
            </a:r>
          </a:p>
          <a:p>
            <a:pPr algn="ctr"/>
            <a:endParaRPr lang="en-GB" sz="2100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Is anything missing?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619" y="3038995"/>
            <a:ext cx="2695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Why was it hard to move from conversations to practical change?</a:t>
            </a:r>
            <a:endParaRPr lang="en-GB" sz="2100" b="1" dirty="0">
              <a:latin typeface="Segoe Print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7910" y="2713120"/>
            <a:ext cx="28313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does this report need to say?</a:t>
            </a:r>
          </a:p>
          <a:p>
            <a:pPr algn="ctr"/>
            <a:endParaRPr lang="en-GB" sz="2100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does it need to ask?</a:t>
            </a:r>
            <a:endParaRPr lang="en-GB" sz="2100" b="1" dirty="0">
              <a:latin typeface="Segoe Print" panose="02000600000000000000" pitchFamily="2" charset="0"/>
            </a:endParaRPr>
          </a:p>
        </p:txBody>
      </p:sp>
      <p:pic>
        <p:nvPicPr>
          <p:cNvPr id="18" name="Content Placeholder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v1 3499 Carnegie Kindness Presenta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244" y="372533"/>
            <a:ext cx="2664178" cy="993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3155" y="583883"/>
            <a:ext cx="72700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About 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68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v1 3499 Carnegie Kindness Presentat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0159493-06A4-4417-9CC6-37BB8FEB6F69}"/>
              </a:ext>
            </a:extLst>
          </p:cNvPr>
          <p:cNvSpPr/>
          <p:nvPr/>
        </p:nvSpPr>
        <p:spPr>
          <a:xfrm flipH="1">
            <a:off x="2992225" y="2172093"/>
            <a:ext cx="4920792" cy="4062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42F137-78FA-4939-87E4-E5D14EE3FB35}"/>
              </a:ext>
            </a:extLst>
          </p:cNvPr>
          <p:cNvSpPr/>
          <p:nvPr/>
        </p:nvSpPr>
        <p:spPr>
          <a:xfrm flipH="1">
            <a:off x="601740" y="2172093"/>
            <a:ext cx="4920793" cy="40629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45CA89-A695-408F-99A8-CCF245AB448B}"/>
              </a:ext>
            </a:extLst>
          </p:cNvPr>
          <p:cNvSpPr/>
          <p:nvPr/>
        </p:nvSpPr>
        <p:spPr>
          <a:xfrm flipH="1">
            <a:off x="2992225" y="2172093"/>
            <a:ext cx="4920792" cy="4062952"/>
          </a:xfrm>
          <a:prstGeom prst="ellipse">
            <a:avLst/>
          </a:prstGeom>
          <a:noFill/>
          <a:ln w="28575">
            <a:solidFill>
              <a:srgbClr val="21B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EA7BCC-032A-4A5B-8832-0C688A5F84C4}"/>
              </a:ext>
            </a:extLst>
          </p:cNvPr>
          <p:cNvSpPr/>
          <p:nvPr/>
        </p:nvSpPr>
        <p:spPr>
          <a:xfrm flipH="1">
            <a:off x="601741" y="2172093"/>
            <a:ext cx="4920792" cy="4062952"/>
          </a:xfrm>
          <a:prstGeom prst="ellipse">
            <a:avLst/>
          </a:prstGeom>
          <a:noFill/>
          <a:ln w="28575">
            <a:solidFill>
              <a:srgbClr val="E23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82C3A-A993-4F29-9573-11679307C518}"/>
              </a:ext>
            </a:extLst>
          </p:cNvPr>
          <p:cNvSpPr txBox="1"/>
          <p:nvPr/>
        </p:nvSpPr>
        <p:spPr>
          <a:xfrm>
            <a:off x="1077751" y="3038975"/>
            <a:ext cx="208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42EC4-079B-4761-BCE6-04E548465FE1}"/>
              </a:ext>
            </a:extLst>
          </p:cNvPr>
          <p:cNvSpPr txBox="1"/>
          <p:nvPr/>
        </p:nvSpPr>
        <p:spPr>
          <a:xfrm>
            <a:off x="774565" y="3570064"/>
            <a:ext cx="208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Loneliness &amp;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isolation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F0A93-BECE-4505-8D6D-BBDEF07A0642}"/>
              </a:ext>
            </a:extLst>
          </p:cNvPr>
          <p:cNvSpPr txBox="1"/>
          <p:nvPr/>
        </p:nvSpPr>
        <p:spPr>
          <a:xfrm>
            <a:off x="3236929" y="3038974"/>
            <a:ext cx="208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Wellbeing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64C520-8CAB-413F-9BF7-D9719282CEC4}"/>
              </a:ext>
            </a:extLst>
          </p:cNvPr>
          <p:cNvSpPr txBox="1"/>
          <p:nvPr/>
        </p:nvSpPr>
        <p:spPr>
          <a:xfrm>
            <a:off x="3028165" y="3972736"/>
            <a:ext cx="245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Empowerment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24838-9642-4EC8-B759-BA833EC9AFB8}"/>
              </a:ext>
            </a:extLst>
          </p:cNvPr>
          <p:cNvSpPr txBox="1"/>
          <p:nvPr/>
        </p:nvSpPr>
        <p:spPr>
          <a:xfrm>
            <a:off x="5396107" y="3038974"/>
            <a:ext cx="208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Power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D0FFA-D089-4F07-9DE1-421ECDA3D3D3}"/>
              </a:ext>
            </a:extLst>
          </p:cNvPr>
          <p:cNvSpPr txBox="1"/>
          <p:nvPr/>
        </p:nvSpPr>
        <p:spPr>
          <a:xfrm>
            <a:off x="5609827" y="3500524"/>
            <a:ext cx="208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Falling 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trust in </a:t>
            </a:r>
            <a:b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</a:br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institutions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04FC90-8E08-4FBC-9D0C-690A87D88594}"/>
              </a:ext>
            </a:extLst>
          </p:cNvPr>
          <p:cNvSpPr txBox="1"/>
          <p:nvPr/>
        </p:nvSpPr>
        <p:spPr>
          <a:xfrm>
            <a:off x="5396106" y="4670600"/>
            <a:ext cx="208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Growing demand for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services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9EC0F2-736B-402E-B9BA-39DAA6FB7F24}"/>
              </a:ext>
            </a:extLst>
          </p:cNvPr>
          <p:cNvSpPr txBox="1"/>
          <p:nvPr/>
        </p:nvSpPr>
        <p:spPr>
          <a:xfrm>
            <a:off x="978813" y="4573050"/>
            <a:ext cx="208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Dependence</a:t>
            </a:r>
            <a:b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</a:br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on services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107" y="338667"/>
            <a:ext cx="6828343" cy="1004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54180" y="499765"/>
            <a:ext cx="773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A3E80"/>
                </a:solidFill>
                <a:latin typeface="Segoe Print" panose="02000600000000000000" pitchFamily="2" charset="0"/>
              </a:rPr>
              <a:t>Why is kindness important?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05443F-6929-44B6-A25D-C2474714C456}"/>
              </a:ext>
            </a:extLst>
          </p:cNvPr>
          <p:cNvSpPr txBox="1"/>
          <p:nvPr/>
        </p:nvSpPr>
        <p:spPr>
          <a:xfrm>
            <a:off x="1339237" y="2577310"/>
            <a:ext cx="235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23B80"/>
                </a:solidFill>
                <a:latin typeface="Segoe Print" panose="02000600000000000000" pitchFamily="2" charset="0"/>
              </a:rPr>
              <a:t>Communities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6CAC11-C97E-463B-9FBF-08952EFD923E}"/>
              </a:ext>
            </a:extLst>
          </p:cNvPr>
          <p:cNvSpPr txBox="1"/>
          <p:nvPr/>
        </p:nvSpPr>
        <p:spPr>
          <a:xfrm>
            <a:off x="4780912" y="2579825"/>
            <a:ext cx="246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1B1DB"/>
                </a:solidFill>
                <a:latin typeface="Segoe Print" panose="02000600000000000000" pitchFamily="2" charset="0"/>
              </a:rPr>
              <a:t>Organisations</a:t>
            </a:r>
          </a:p>
        </p:txBody>
      </p:sp>
    </p:spTree>
    <p:extLst>
      <p:ext uri="{BB962C8B-B14F-4D97-AF65-F5344CB8AC3E}">
        <p14:creationId xmlns:p14="http://schemas.microsoft.com/office/powerpoint/2010/main" val="76681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v1 3499 Carnegie Kindness Presentat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0159493-06A4-4417-9CC6-37BB8FEB6F69}"/>
              </a:ext>
            </a:extLst>
          </p:cNvPr>
          <p:cNvSpPr/>
          <p:nvPr/>
        </p:nvSpPr>
        <p:spPr>
          <a:xfrm flipH="1">
            <a:off x="2992225" y="2172093"/>
            <a:ext cx="4920792" cy="4062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42F137-78FA-4939-87E4-E5D14EE3FB35}"/>
              </a:ext>
            </a:extLst>
          </p:cNvPr>
          <p:cNvSpPr/>
          <p:nvPr/>
        </p:nvSpPr>
        <p:spPr>
          <a:xfrm flipH="1">
            <a:off x="601740" y="2172093"/>
            <a:ext cx="4920793" cy="40629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45CA89-A695-408F-99A8-CCF245AB448B}"/>
              </a:ext>
            </a:extLst>
          </p:cNvPr>
          <p:cNvSpPr/>
          <p:nvPr/>
        </p:nvSpPr>
        <p:spPr>
          <a:xfrm flipH="1">
            <a:off x="2992225" y="2172093"/>
            <a:ext cx="4920792" cy="4062952"/>
          </a:xfrm>
          <a:prstGeom prst="ellipse">
            <a:avLst/>
          </a:prstGeom>
          <a:noFill/>
          <a:ln w="28575">
            <a:solidFill>
              <a:srgbClr val="21B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EA7BCC-032A-4A5B-8832-0C688A5F84C4}"/>
              </a:ext>
            </a:extLst>
          </p:cNvPr>
          <p:cNvSpPr/>
          <p:nvPr/>
        </p:nvSpPr>
        <p:spPr>
          <a:xfrm flipH="1">
            <a:off x="601741" y="2172093"/>
            <a:ext cx="4920792" cy="4062952"/>
          </a:xfrm>
          <a:prstGeom prst="ellipse">
            <a:avLst/>
          </a:prstGeom>
          <a:noFill/>
          <a:ln w="28575">
            <a:solidFill>
              <a:srgbClr val="E23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5443F-6929-44B6-A25D-C2474714C456}"/>
              </a:ext>
            </a:extLst>
          </p:cNvPr>
          <p:cNvSpPr txBox="1"/>
          <p:nvPr/>
        </p:nvSpPr>
        <p:spPr>
          <a:xfrm>
            <a:off x="1339237" y="2577310"/>
            <a:ext cx="235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E23B80"/>
                </a:solidFill>
                <a:latin typeface="Segoe Print" panose="02000600000000000000" pitchFamily="2" charset="0"/>
              </a:rPr>
              <a:t>Communities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CAC11-C97E-463B-9FBF-08952EFD923E}"/>
              </a:ext>
            </a:extLst>
          </p:cNvPr>
          <p:cNvSpPr txBox="1"/>
          <p:nvPr/>
        </p:nvSpPr>
        <p:spPr>
          <a:xfrm>
            <a:off x="4780912" y="2579825"/>
            <a:ext cx="246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1B1DB"/>
                </a:solidFill>
                <a:latin typeface="Segoe Print" panose="02000600000000000000" pitchFamily="2" charset="0"/>
              </a:rPr>
              <a:t>Organisations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7107" y="338667"/>
            <a:ext cx="6828343" cy="1004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54180" y="499765"/>
            <a:ext cx="773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A3E80"/>
                </a:solidFill>
                <a:latin typeface="Segoe Print" panose="02000600000000000000" pitchFamily="2" charset="0"/>
              </a:rPr>
              <a:t>What do we mean by kindness?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76858C-ECFE-42EA-B7CB-AC241BFCF5AD}"/>
              </a:ext>
            </a:extLst>
          </p:cNvPr>
          <p:cNvSpPr txBox="1"/>
          <p:nvPr/>
        </p:nvSpPr>
        <p:spPr>
          <a:xfrm>
            <a:off x="978813" y="3166766"/>
            <a:ext cx="208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Individuals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42522B-0EDC-4955-BDAA-FBC6795F7784}"/>
              </a:ext>
            </a:extLst>
          </p:cNvPr>
          <p:cNvSpPr txBox="1"/>
          <p:nvPr/>
        </p:nvSpPr>
        <p:spPr>
          <a:xfrm>
            <a:off x="742362" y="3985562"/>
            <a:ext cx="208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Random kindness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33BA56-30F1-4D89-B912-EA5B7AAFA514}"/>
              </a:ext>
            </a:extLst>
          </p:cNvPr>
          <p:cNvSpPr txBox="1"/>
          <p:nvPr/>
        </p:nvSpPr>
        <p:spPr>
          <a:xfrm>
            <a:off x="3215718" y="3639373"/>
            <a:ext cx="208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Relational kindness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EDDD04-A420-489F-92FA-FFBDC3B55EED}"/>
              </a:ext>
            </a:extLst>
          </p:cNvPr>
          <p:cNvSpPr txBox="1"/>
          <p:nvPr/>
        </p:nvSpPr>
        <p:spPr>
          <a:xfrm>
            <a:off x="5522532" y="3038975"/>
            <a:ext cx="208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Systems/</a:t>
            </a:r>
            <a:b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</a:br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Structures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5DE91F-C106-4933-ACDB-65114532238F}"/>
              </a:ext>
            </a:extLst>
          </p:cNvPr>
          <p:cNvSpPr txBox="1"/>
          <p:nvPr/>
        </p:nvSpPr>
        <p:spPr>
          <a:xfrm>
            <a:off x="5522533" y="4401061"/>
            <a:ext cx="208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Radical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  <a:latin typeface="Segoe Print" panose="02000600000000000000" pitchFamily="2" charset="0"/>
              </a:rPr>
              <a:t>kindness</a:t>
            </a:r>
          </a:p>
        </p:txBody>
      </p:sp>
    </p:spTree>
    <p:extLst>
      <p:ext uri="{BB962C8B-B14F-4D97-AF65-F5344CB8AC3E}">
        <p14:creationId xmlns:p14="http://schemas.microsoft.com/office/powerpoint/2010/main" val="21402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850" y="521482"/>
            <a:ext cx="886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Segoe Print" panose="02000600000000000000" pitchFamily="2" charset="0"/>
              </a:rPr>
              <a:t>Creating the conditions for kindness</a:t>
            </a:r>
          </a:p>
        </p:txBody>
      </p:sp>
    </p:spTree>
    <p:extLst>
      <p:ext uri="{BB962C8B-B14F-4D97-AF65-F5344CB8AC3E}">
        <p14:creationId xmlns:p14="http://schemas.microsoft.com/office/powerpoint/2010/main" val="356514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715"/>
          </a:xfrm>
        </p:spPr>
      </p:pic>
    </p:spTree>
    <p:extLst>
      <p:ext uri="{BB962C8B-B14F-4D97-AF65-F5344CB8AC3E}">
        <p14:creationId xmlns:p14="http://schemas.microsoft.com/office/powerpoint/2010/main" val="54363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525101" y="521482"/>
            <a:ext cx="837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Segoe Print" panose="02000600000000000000" pitchFamily="2" charset="0"/>
              </a:rPr>
              <a:t>National Performance Framework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51717-0D00-4D03-9986-CE7C03AA4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4" y="1724646"/>
            <a:ext cx="5078622" cy="5055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550" y="6481399"/>
            <a:ext cx="281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5372"/>
                </a:solidFill>
              </a:rPr>
              <a:t>http://nationalperformance.gov.scot/</a:t>
            </a:r>
          </a:p>
        </p:txBody>
      </p:sp>
    </p:spTree>
    <p:extLst>
      <p:ext uri="{BB962C8B-B14F-4D97-AF65-F5344CB8AC3E}">
        <p14:creationId xmlns:p14="http://schemas.microsoft.com/office/powerpoint/2010/main" val="213762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4622" y="2141160"/>
            <a:ext cx="2867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What gets in the way of kindness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9358" y="1864160"/>
            <a:ext cx="805442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trusting our staff to make meaningful connections with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protecting time and creating spaces for people to come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listening to people’s needs and finding solutions in the round, not just addressing our bit of the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creating opportunities to recognise and celebrate kindness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creating a culture where people are more important than processes and enabling unkindness to be called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Segoe Print" panose="02000600000000000000" pitchFamily="2" charset="0"/>
              </a:rPr>
              <a:t>ensuring or performance management aligns with our values and committing to ask our staff and those we serve if they experience kindness</a:t>
            </a:r>
          </a:p>
          <a:p>
            <a:endParaRPr lang="en-GB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525101" y="521482"/>
            <a:ext cx="678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Segoe Print" panose="02000600000000000000" pitchFamily="2" charset="0"/>
              </a:rPr>
              <a:t>Closing questions…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19169" y="2337830"/>
            <a:ext cx="3538088" cy="2787326"/>
          </a:xfrm>
          <a:prstGeom prst="wedgeEllipseCallout">
            <a:avLst/>
          </a:prstGeom>
          <a:solidFill>
            <a:srgbClr val="26B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Callout 12"/>
          <p:cNvSpPr/>
          <p:nvPr/>
        </p:nvSpPr>
        <p:spPr>
          <a:xfrm>
            <a:off x="4003021" y="2032582"/>
            <a:ext cx="3271694" cy="2787326"/>
          </a:xfrm>
          <a:prstGeom prst="wedgeEllipseCallout">
            <a:avLst>
              <a:gd name="adj1" fmla="val 38039"/>
              <a:gd name="adj2" fmla="val 53662"/>
            </a:avLst>
          </a:prstGeom>
          <a:solidFill>
            <a:srgbClr val="DB3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Callout 13"/>
          <p:cNvSpPr/>
          <p:nvPr/>
        </p:nvSpPr>
        <p:spPr>
          <a:xfrm>
            <a:off x="7595479" y="2141160"/>
            <a:ext cx="3806299" cy="2655140"/>
          </a:xfrm>
          <a:prstGeom prst="wedgeEllipseCallout">
            <a:avLst/>
          </a:prstGeom>
          <a:solidFill>
            <a:srgbClr val="26B1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01355" y="2714676"/>
            <a:ext cx="31500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Segoe Print" panose="02000600000000000000" pitchFamily="2" charset="0"/>
              </a:rPr>
              <a:t>What are the barriers to kindness in existing support services?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631" y="2804070"/>
            <a:ext cx="31891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Segoe Print" panose="02000600000000000000" pitchFamily="2" charset="0"/>
              </a:rPr>
              <a:t>How can / do housing associations ‘create the conditions for kindness’?</a:t>
            </a:r>
            <a:endParaRPr lang="en-GB" sz="2300" b="1" dirty="0">
              <a:latin typeface="Segoe Print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7943" y="2849164"/>
            <a:ext cx="29704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solidFill>
                  <a:schemeClr val="bg1"/>
                </a:solidFill>
                <a:latin typeface="Segoe Print" panose="02000600000000000000" pitchFamily="2" charset="0"/>
              </a:rPr>
              <a:t>What would it take to make kindness feel real?</a:t>
            </a:r>
            <a:endParaRPr lang="en-GB" sz="23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377</Words>
  <Application>Microsoft Office PowerPoint</Application>
  <PresentationFormat>Widescreen</PresentationFormat>
  <Paragraphs>62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Thurman</dc:creator>
  <cp:lastModifiedBy>craig watson</cp:lastModifiedBy>
  <cp:revision>12</cp:revision>
  <dcterms:created xsi:type="dcterms:W3CDTF">2019-06-15T13:33:48Z</dcterms:created>
  <dcterms:modified xsi:type="dcterms:W3CDTF">2019-06-26T13:30:55Z</dcterms:modified>
</cp:coreProperties>
</file>