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4"/>
  </p:sldMasterIdLst>
  <p:notesMasterIdLst>
    <p:notesMasterId r:id="rId15"/>
  </p:notesMasterIdLst>
  <p:sldIdLst>
    <p:sldId id="3442" r:id="rId5"/>
    <p:sldId id="258" r:id="rId6"/>
    <p:sldId id="3471" r:id="rId7"/>
    <p:sldId id="3415" r:id="rId8"/>
    <p:sldId id="3417" r:id="rId9"/>
    <p:sldId id="3469" r:id="rId10"/>
    <p:sldId id="3443" r:id="rId11"/>
    <p:sldId id="3446" r:id="rId12"/>
    <p:sldId id="3470" r:id="rId13"/>
    <p:sldId id="3432" r:id="rId14"/>
  </p:sldIdLst>
  <p:sldSz cx="12192000" cy="6858000"/>
  <p:notesSz cx="6889750" cy="100218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5DBFF"/>
    <a:srgbClr val="FADCF4"/>
    <a:srgbClr val="F0ABF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A8BBB64-0228-435D-9B7C-679D90B9FFF1}" v="80" dt="2026-06-12T10:15:44.29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7190" autoAdjust="0"/>
  </p:normalViewPr>
  <p:slideViewPr>
    <p:cSldViewPr snapToGrid="0">
      <p:cViewPr varScale="1">
        <p:scale>
          <a:sx n="69" d="100"/>
          <a:sy n="69" d="100"/>
        </p:scale>
        <p:origin x="84" y="672"/>
      </p:cViewPr>
      <p:guideLst/>
    </p:cSldViewPr>
  </p:slideViewPr>
  <p:notesTextViewPr>
    <p:cViewPr>
      <p:scale>
        <a:sx n="1" d="1"/>
        <a:sy n="1" d="1"/>
      </p:scale>
      <p:origin x="0" y="0"/>
    </p:cViewPr>
  </p:notesTextViewPr>
  <p:notesViewPr>
    <p:cSldViewPr snapToGrid="0">
      <p:cViewPr varScale="1">
        <p:scale>
          <a:sx n="62" d="100"/>
          <a:sy n="62" d="100"/>
        </p:scale>
        <p:origin x="3226" y="7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5558" cy="502835"/>
          </a:xfrm>
          <a:prstGeom prst="rect">
            <a:avLst/>
          </a:prstGeom>
        </p:spPr>
        <p:txBody>
          <a:bodyPr vert="horz" lIns="96634" tIns="48317" rIns="96634" bIns="48317" rtlCol="0"/>
          <a:lstStyle>
            <a:lvl1pPr algn="l">
              <a:defRPr sz="1300"/>
            </a:lvl1pPr>
          </a:lstStyle>
          <a:p>
            <a:endParaRPr lang="en-GB"/>
          </a:p>
        </p:txBody>
      </p:sp>
      <p:sp>
        <p:nvSpPr>
          <p:cNvPr id="3" name="Date Placeholder 2"/>
          <p:cNvSpPr>
            <a:spLocks noGrp="1"/>
          </p:cNvSpPr>
          <p:nvPr>
            <p:ph type="dt" idx="1"/>
          </p:nvPr>
        </p:nvSpPr>
        <p:spPr>
          <a:xfrm>
            <a:off x="3902597" y="0"/>
            <a:ext cx="2985558" cy="502835"/>
          </a:xfrm>
          <a:prstGeom prst="rect">
            <a:avLst/>
          </a:prstGeom>
        </p:spPr>
        <p:txBody>
          <a:bodyPr vert="horz" lIns="96634" tIns="48317" rIns="96634" bIns="48317" rtlCol="0"/>
          <a:lstStyle>
            <a:lvl1pPr algn="r">
              <a:defRPr sz="1300"/>
            </a:lvl1pPr>
          </a:lstStyle>
          <a:p>
            <a:fld id="{C177C39F-A73E-48F3-8EB2-D05AE5A2A18F}" type="datetimeFigureOut">
              <a:rPr lang="en-GB" smtClean="0"/>
              <a:t>16/06/2026</a:t>
            </a:fld>
            <a:endParaRPr lang="en-GB"/>
          </a:p>
        </p:txBody>
      </p:sp>
      <p:sp>
        <p:nvSpPr>
          <p:cNvPr id="4" name="Slide Image Placeholder 3"/>
          <p:cNvSpPr>
            <a:spLocks noGrp="1" noRot="1" noChangeAspect="1"/>
          </p:cNvSpPr>
          <p:nvPr>
            <p:ph type="sldImg" idx="2"/>
          </p:nvPr>
        </p:nvSpPr>
        <p:spPr>
          <a:xfrm>
            <a:off x="438150" y="1252538"/>
            <a:ext cx="6013450" cy="3382962"/>
          </a:xfrm>
          <a:prstGeom prst="rect">
            <a:avLst/>
          </a:prstGeom>
          <a:noFill/>
          <a:ln w="12700">
            <a:solidFill>
              <a:prstClr val="black"/>
            </a:solidFill>
          </a:ln>
        </p:spPr>
        <p:txBody>
          <a:bodyPr vert="horz" lIns="96634" tIns="48317" rIns="96634" bIns="48317" rtlCol="0" anchor="ctr"/>
          <a:lstStyle/>
          <a:p>
            <a:endParaRPr lang="en-GB"/>
          </a:p>
        </p:txBody>
      </p:sp>
      <p:sp>
        <p:nvSpPr>
          <p:cNvPr id="5" name="Notes Placeholder 4"/>
          <p:cNvSpPr>
            <a:spLocks noGrp="1"/>
          </p:cNvSpPr>
          <p:nvPr>
            <p:ph type="body" sz="quarter" idx="3"/>
          </p:nvPr>
        </p:nvSpPr>
        <p:spPr>
          <a:xfrm>
            <a:off x="688975" y="4823034"/>
            <a:ext cx="5511800" cy="3946118"/>
          </a:xfrm>
          <a:prstGeom prst="rect">
            <a:avLst/>
          </a:prstGeom>
        </p:spPr>
        <p:txBody>
          <a:bodyPr vert="horz" lIns="96634" tIns="48317" rIns="96634" bIns="4831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519055"/>
            <a:ext cx="2985558" cy="502834"/>
          </a:xfrm>
          <a:prstGeom prst="rect">
            <a:avLst/>
          </a:prstGeom>
        </p:spPr>
        <p:txBody>
          <a:bodyPr vert="horz" lIns="96634" tIns="48317" rIns="96634" bIns="48317" rtlCol="0" anchor="b"/>
          <a:lstStyle>
            <a:lvl1pPr algn="l">
              <a:defRPr sz="1300"/>
            </a:lvl1pPr>
          </a:lstStyle>
          <a:p>
            <a:endParaRPr lang="en-GB"/>
          </a:p>
        </p:txBody>
      </p:sp>
      <p:sp>
        <p:nvSpPr>
          <p:cNvPr id="7" name="Slide Number Placeholder 6"/>
          <p:cNvSpPr>
            <a:spLocks noGrp="1"/>
          </p:cNvSpPr>
          <p:nvPr>
            <p:ph type="sldNum" sz="quarter" idx="5"/>
          </p:nvPr>
        </p:nvSpPr>
        <p:spPr>
          <a:xfrm>
            <a:off x="3902597" y="9519055"/>
            <a:ext cx="2985558" cy="502834"/>
          </a:xfrm>
          <a:prstGeom prst="rect">
            <a:avLst/>
          </a:prstGeom>
        </p:spPr>
        <p:txBody>
          <a:bodyPr vert="horz" lIns="96634" tIns="48317" rIns="96634" bIns="48317" rtlCol="0" anchor="b"/>
          <a:lstStyle>
            <a:lvl1pPr algn="r">
              <a:defRPr sz="1300"/>
            </a:lvl1pPr>
          </a:lstStyle>
          <a:p>
            <a:fld id="{7302360A-D271-4116-BB21-F7F9415BD999}" type="slidenum">
              <a:rPr lang="en-GB" smtClean="0"/>
              <a:t>‹#›</a:t>
            </a:fld>
            <a:endParaRPr lang="en-GB"/>
          </a:p>
        </p:txBody>
      </p:sp>
    </p:spTree>
    <p:extLst>
      <p:ext uri="{BB962C8B-B14F-4D97-AF65-F5344CB8AC3E}">
        <p14:creationId xmlns:p14="http://schemas.microsoft.com/office/powerpoint/2010/main" val="36783899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02360A-D271-4116-BB21-F7F9415BD999}" type="slidenum">
              <a:rPr kumimoji="0" lang="en-GB" sz="13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3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6523151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302360A-D271-4116-BB21-F7F9415BD999}" type="slidenum">
              <a:rPr lang="en-GB" smtClean="0"/>
              <a:t>10</a:t>
            </a:fld>
            <a:endParaRPr lang="en-GB"/>
          </a:p>
        </p:txBody>
      </p:sp>
    </p:spTree>
    <p:extLst>
      <p:ext uri="{BB962C8B-B14F-4D97-AF65-F5344CB8AC3E}">
        <p14:creationId xmlns:p14="http://schemas.microsoft.com/office/powerpoint/2010/main" val="644243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02360A-D271-4116-BB21-F7F9415BD999}" type="slidenum">
              <a:rPr kumimoji="0" lang="en-GB" sz="13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3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416660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338">
              <a:lnSpc>
                <a:spcPct val="100000"/>
              </a:lnSpc>
              <a:spcBef>
                <a:spcPts val="1268"/>
              </a:spcBef>
              <a:defRPr/>
            </a:pPr>
            <a:r>
              <a:rPr lang="en-GB" sz="1200" dirty="0">
                <a:cs typeface="Times New Roman" panose="02020603050405020304" pitchFamily="18" charset="0"/>
              </a:rPr>
              <a:t>In basic terms, neurodiversity is about how our brains work and recognises that our brains all work differently.</a:t>
            </a:r>
          </a:p>
          <a:p>
            <a:pPr defTabSz="966338">
              <a:lnSpc>
                <a:spcPct val="100000"/>
              </a:lnSpc>
              <a:spcBef>
                <a:spcPts val="1268"/>
              </a:spcBef>
              <a:defRPr/>
            </a:pPr>
            <a:r>
              <a:rPr lang="en-GB" sz="1200" dirty="0">
                <a:cs typeface="Times New Roman" panose="02020603050405020304" pitchFamily="18" charset="0"/>
              </a:rPr>
              <a:t>Neurodiversity is the natural neurocognitive variation among human beings.</a:t>
            </a:r>
          </a:p>
          <a:p>
            <a:pPr marL="0" marR="0" lvl="0" indent="0" algn="l" defTabSz="966338" rtl="0" eaLnBrk="1" fontAlgn="auto" latinLnBrk="0" hangingPunct="1">
              <a:lnSpc>
                <a:spcPct val="100000"/>
              </a:lnSpc>
              <a:spcBef>
                <a:spcPts val="1268"/>
              </a:spcBef>
              <a:spcAft>
                <a:spcPts val="0"/>
              </a:spcAft>
              <a:buClrTx/>
              <a:buSzTx/>
              <a:buFontTx/>
              <a:buNone/>
              <a:tabLst/>
              <a:defRPr/>
            </a:pPr>
            <a:r>
              <a:rPr lang="en-GB" sz="1200" dirty="0">
                <a:cs typeface="Times New Roman" panose="02020603050405020304" pitchFamily="18" charset="0"/>
              </a:rPr>
              <a:t>Neurotypical – dominant style of neurocognitive functioning in a given culture or society.</a:t>
            </a:r>
          </a:p>
          <a:p>
            <a:pPr defTabSz="966338">
              <a:lnSpc>
                <a:spcPct val="100000"/>
              </a:lnSpc>
              <a:spcBef>
                <a:spcPts val="1268"/>
              </a:spcBef>
              <a:defRPr/>
            </a:pPr>
            <a:r>
              <a:rPr lang="en-GB" sz="1200" dirty="0">
                <a:cs typeface="Times New Roman" panose="02020603050405020304" pitchFamily="18" charset="0"/>
              </a:rPr>
              <a:t>Neurodivergent – differs from the neurocognitive norms of a given culture or society.</a:t>
            </a:r>
          </a:p>
          <a:p>
            <a:pPr defTabSz="966338">
              <a:lnSpc>
                <a:spcPct val="100000"/>
              </a:lnSpc>
              <a:spcBef>
                <a:spcPts val="1268"/>
              </a:spcBef>
              <a:defRPr/>
            </a:pPr>
            <a:r>
              <a:rPr lang="en-GB" sz="1200" dirty="0">
                <a:cs typeface="Times New Roman" panose="02020603050405020304" pitchFamily="18" charset="0"/>
              </a:rPr>
              <a:t>We are all neurodiverse, but some people are neurodivergent.</a:t>
            </a:r>
          </a:p>
          <a:p>
            <a:pPr defTabSz="966338">
              <a:lnSpc>
                <a:spcPct val="100000"/>
              </a:lnSpc>
              <a:spcBef>
                <a:spcPts val="1268"/>
              </a:spcBef>
              <a:defRPr/>
            </a:pPr>
            <a:r>
              <a:rPr lang="en-GB" sz="1200" dirty="0">
                <a:cs typeface="Times New Roman" panose="02020603050405020304" pitchFamily="18" charset="0"/>
              </a:rPr>
              <a:t>Collectively, we can refer to </a:t>
            </a:r>
            <a:r>
              <a:rPr lang="en-GB" sz="1200" b="1" dirty="0">
                <a:cs typeface="Times New Roman" panose="02020603050405020304" pitchFamily="18" charset="0"/>
              </a:rPr>
              <a:t>neurominorities, neurodivergence</a:t>
            </a:r>
            <a:r>
              <a:rPr lang="en-GB" sz="1200" dirty="0">
                <a:cs typeface="Times New Roman" panose="02020603050405020304" pitchFamily="18" charset="0"/>
              </a:rPr>
              <a:t>. These terms have replaced neurodevelopmental disorder or specific learning disability as umbrella terms, because they are neutral and don’t insinuate ill health.</a:t>
            </a:r>
          </a:p>
          <a:p>
            <a:pPr defTabSz="966338">
              <a:lnSpc>
                <a:spcPct val="100000"/>
              </a:lnSpc>
              <a:spcBef>
                <a:spcPts val="1268"/>
              </a:spcBef>
              <a:defRPr/>
            </a:pPr>
            <a:endParaRPr lang="en-GB" sz="1200" dirty="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02360A-D271-4116-BB21-F7F9415BD999}" type="slidenum">
              <a:rPr kumimoji="0" lang="en-GB" sz="13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3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097548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7767"/>
            <a:r>
              <a:rPr lang="en-GB" sz="1200" b="1" dirty="0">
                <a:solidFill>
                  <a:srgbClr val="000000"/>
                </a:solidFill>
                <a:latin typeface="Arial" panose="020B0604020202020204" pitchFamily="34" charset="0"/>
                <a:ea typeface="Arial"/>
                <a:cs typeface="Arial" panose="020B0604020202020204" pitchFamily="34" charset="0"/>
                <a:sym typeface="Arial"/>
              </a:rPr>
              <a:t>Spiky profiles are a good way of explaining the differences in ability that are associated with neurodivergence.</a:t>
            </a:r>
          </a:p>
          <a:p>
            <a:pPr marL="167767"/>
            <a:endParaRPr lang="en-GB" sz="1200" b="1" dirty="0">
              <a:solidFill>
                <a:srgbClr val="000000"/>
              </a:solidFill>
              <a:latin typeface="Arial" panose="020B0604020202020204" pitchFamily="34" charset="0"/>
              <a:ea typeface="Arial"/>
              <a:cs typeface="Arial" panose="020B0604020202020204" pitchFamily="34" charset="0"/>
              <a:sym typeface="Arial"/>
            </a:endParaRPr>
          </a:p>
          <a:p>
            <a:pPr marL="167767"/>
            <a:r>
              <a:rPr lang="en-GB" sz="1200" b="1" dirty="0">
                <a:solidFill>
                  <a:srgbClr val="000000"/>
                </a:solidFill>
                <a:latin typeface="Arial" panose="020B0604020202020204" pitchFamily="34" charset="0"/>
                <a:ea typeface="Arial"/>
                <a:cs typeface="Arial" panose="020B0604020202020204" pitchFamily="34" charset="0"/>
                <a:sym typeface="Arial"/>
              </a:rPr>
              <a:t>Spiky profile </a:t>
            </a:r>
            <a:r>
              <a:rPr lang="en-GB" sz="1200" dirty="0">
                <a:solidFill>
                  <a:srgbClr val="000000"/>
                </a:solidFill>
                <a:latin typeface="Arial" panose="020B0604020202020204" pitchFamily="34" charset="0"/>
                <a:ea typeface="Arial"/>
                <a:cs typeface="Arial" panose="020B0604020202020204" pitchFamily="34" charset="0"/>
                <a:sym typeface="Arial"/>
              </a:rPr>
              <a:t>: green line is a neurotypical or a generalist thinker. Scoring about the same on most areas of cognition. Purple line is a neurodivergent, with massive differences between their strengths and weaknesses. So a neurodivergent person may find that there are things that they can do far better than their colleagues, but there are also things that they find much harder.</a:t>
            </a:r>
          </a:p>
          <a:p>
            <a:pPr marL="167767"/>
            <a:endParaRPr lang="en-GB" sz="1200" dirty="0">
              <a:solidFill>
                <a:srgbClr val="000000"/>
              </a:solidFill>
              <a:latin typeface="Arial" panose="020B0604020202020204" pitchFamily="34" charset="0"/>
              <a:ea typeface="Arial"/>
              <a:cs typeface="Arial" panose="020B0604020202020204" pitchFamily="34" charset="0"/>
              <a:sym typeface="Arial"/>
            </a:endParaRPr>
          </a:p>
          <a:p>
            <a:pPr marL="167767"/>
            <a:r>
              <a:rPr lang="en-GB" sz="1200" b="1" dirty="0">
                <a:solidFill>
                  <a:srgbClr val="000000"/>
                </a:solidFill>
                <a:latin typeface="Arial" panose="020B0604020202020204" pitchFamily="34" charset="0"/>
                <a:ea typeface="Arial"/>
                <a:cs typeface="Arial" panose="020B0604020202020204" pitchFamily="34" charset="0"/>
                <a:sym typeface="Arial"/>
              </a:rPr>
              <a:t>Strengths</a:t>
            </a:r>
            <a:r>
              <a:rPr lang="en-GB" sz="1200" dirty="0">
                <a:solidFill>
                  <a:srgbClr val="000000"/>
                </a:solidFill>
                <a:latin typeface="Arial" panose="020B0604020202020204" pitchFamily="34" charset="0"/>
                <a:ea typeface="Arial"/>
                <a:cs typeface="Arial" panose="020B0604020202020204" pitchFamily="34" charset="0"/>
                <a:sym typeface="Arial"/>
              </a:rPr>
              <a:t> are likely to be:-</a:t>
            </a:r>
          </a:p>
          <a:p>
            <a:pPr marL="241584" indent="-241584">
              <a:buFont typeface="Arial" panose="020B0604020202020204" pitchFamily="34" charset="0"/>
              <a:buChar char="•"/>
            </a:pPr>
            <a:r>
              <a:rPr lang="en-GB" sz="1200" b="1" dirty="0">
                <a:solidFill>
                  <a:srgbClr val="7030A0"/>
                </a:solidFill>
                <a:latin typeface="Arial" panose="020B0604020202020204" pitchFamily="34" charset="0"/>
                <a:ea typeface="Arial"/>
                <a:cs typeface="Arial" panose="020B0604020202020204" pitchFamily="34" charset="0"/>
                <a:sym typeface="Arial"/>
              </a:rPr>
              <a:t>Abstract Reasoning</a:t>
            </a:r>
            <a:r>
              <a:rPr lang="en-GB" sz="1200" b="1" dirty="0">
                <a:solidFill>
                  <a:srgbClr val="000000"/>
                </a:solidFill>
                <a:latin typeface="Arial" panose="020B0604020202020204" pitchFamily="34" charset="0"/>
                <a:ea typeface="Arial"/>
                <a:cs typeface="Arial" panose="020B0604020202020204" pitchFamily="34" charset="0"/>
                <a:sym typeface="Arial"/>
              </a:rPr>
              <a:t>: </a:t>
            </a:r>
            <a:r>
              <a:rPr lang="en-GB" sz="1200" dirty="0">
                <a:solidFill>
                  <a:srgbClr val="000000"/>
                </a:solidFill>
                <a:latin typeface="Arial" panose="020B0604020202020204" pitchFamily="34" charset="0"/>
                <a:ea typeface="Arial"/>
                <a:cs typeface="Arial" panose="020B0604020202020204" pitchFamily="34" charset="0"/>
                <a:sym typeface="Arial"/>
              </a:rPr>
              <a:t>visual thinking, seeing the bigger picture, noticing patterns or that something doesn't add up, connecting ideas, thinking outside the box.</a:t>
            </a:r>
          </a:p>
          <a:p>
            <a:pPr marL="241584" indent="-241584">
              <a:buFont typeface="Arial" panose="020B0604020202020204" pitchFamily="34" charset="0"/>
              <a:buChar char="•"/>
            </a:pPr>
            <a:r>
              <a:rPr lang="en-GB" sz="1200" b="1" dirty="0">
                <a:solidFill>
                  <a:srgbClr val="7030A0"/>
                </a:solidFill>
                <a:latin typeface="Arial" panose="020B0604020202020204" pitchFamily="34" charset="0"/>
                <a:ea typeface="Arial"/>
                <a:cs typeface="Arial" panose="020B0604020202020204" pitchFamily="34" charset="0"/>
                <a:sym typeface="Arial"/>
              </a:rPr>
              <a:t>Verbal Reasoning</a:t>
            </a:r>
            <a:r>
              <a:rPr lang="en-GB" sz="1200" b="1" dirty="0">
                <a:solidFill>
                  <a:srgbClr val="000000"/>
                </a:solidFill>
                <a:latin typeface="Arial" panose="020B0604020202020204" pitchFamily="34" charset="0"/>
                <a:ea typeface="Arial"/>
                <a:cs typeface="Arial" panose="020B0604020202020204" pitchFamily="34" charset="0"/>
                <a:sym typeface="Arial"/>
              </a:rPr>
              <a:t>:</a:t>
            </a:r>
            <a:r>
              <a:rPr lang="en-GB" sz="1200" dirty="0">
                <a:solidFill>
                  <a:srgbClr val="000000"/>
                </a:solidFill>
                <a:latin typeface="Arial" panose="020B0604020202020204" pitchFamily="34" charset="0"/>
                <a:ea typeface="Arial"/>
                <a:cs typeface="Arial" panose="020B0604020202020204" pitchFamily="34" charset="0"/>
                <a:sym typeface="Arial"/>
              </a:rPr>
              <a:t> ability to ask the right questions. Articulate the point, explain and describe concepts.</a:t>
            </a:r>
          </a:p>
          <a:p>
            <a:pPr marL="167767"/>
            <a:r>
              <a:rPr lang="en-GB" sz="1200" b="1" dirty="0">
                <a:solidFill>
                  <a:srgbClr val="000000"/>
                </a:solidFill>
                <a:latin typeface="Arial" panose="020B0604020202020204" pitchFamily="34" charset="0"/>
                <a:ea typeface="Arial"/>
                <a:cs typeface="Arial" panose="020B0604020202020204" pitchFamily="34" charset="0"/>
                <a:sym typeface="Arial"/>
              </a:rPr>
              <a:t>Challenges  </a:t>
            </a:r>
            <a:r>
              <a:rPr lang="en-GB" sz="1200" dirty="0">
                <a:solidFill>
                  <a:srgbClr val="000000"/>
                </a:solidFill>
                <a:latin typeface="Arial" panose="020B0604020202020204" pitchFamily="34" charset="0"/>
                <a:ea typeface="Arial"/>
                <a:cs typeface="Arial" panose="020B0604020202020204" pitchFamily="34" charset="0"/>
                <a:sym typeface="Arial"/>
              </a:rPr>
              <a:t>could be:</a:t>
            </a:r>
          </a:p>
          <a:p>
            <a:pPr marL="241584" indent="-241584">
              <a:buFont typeface="Arial" panose="020B0604020202020204" pitchFamily="34" charset="0"/>
              <a:buChar char="•"/>
            </a:pPr>
            <a:r>
              <a:rPr lang="en-GB" sz="1200" b="1" dirty="0">
                <a:solidFill>
                  <a:srgbClr val="7030A0"/>
                </a:solidFill>
                <a:latin typeface="Arial" panose="020B0604020202020204" pitchFamily="34" charset="0"/>
                <a:ea typeface="Arial"/>
                <a:cs typeface="Arial" panose="020B0604020202020204" pitchFamily="34" charset="0"/>
                <a:sym typeface="Arial"/>
              </a:rPr>
              <a:t>Memory:</a:t>
            </a:r>
            <a:r>
              <a:rPr lang="en-GB" sz="1200" b="1" dirty="0">
                <a:solidFill>
                  <a:srgbClr val="000000"/>
                </a:solidFill>
                <a:latin typeface="Arial" panose="020B0604020202020204" pitchFamily="34" charset="0"/>
                <a:ea typeface="Arial"/>
                <a:cs typeface="Arial" panose="020B0604020202020204" pitchFamily="34" charset="0"/>
                <a:sym typeface="Arial"/>
              </a:rPr>
              <a:t> </a:t>
            </a:r>
            <a:r>
              <a:rPr lang="en-GB" sz="1200" dirty="0">
                <a:solidFill>
                  <a:srgbClr val="000000"/>
                </a:solidFill>
                <a:latin typeface="Arial" panose="020B0604020202020204" pitchFamily="34" charset="0"/>
                <a:ea typeface="Arial"/>
                <a:cs typeface="Arial" panose="020B0604020202020204" pitchFamily="34" charset="0"/>
                <a:sym typeface="Arial"/>
              </a:rPr>
              <a:t>struggle to remember what they have heard, working memory e.g. processing a number of thoughts or actions at one time. </a:t>
            </a:r>
          </a:p>
          <a:p>
            <a:pPr marL="241584" indent="-241584">
              <a:buFont typeface="Arial" panose="020B0604020202020204" pitchFamily="34" charset="0"/>
              <a:buChar char="•"/>
            </a:pPr>
            <a:r>
              <a:rPr lang="en-GB" sz="1200" b="1" dirty="0">
                <a:solidFill>
                  <a:srgbClr val="7030A0"/>
                </a:solidFill>
                <a:latin typeface="Arial" panose="020B0604020202020204" pitchFamily="34" charset="0"/>
                <a:ea typeface="Arial"/>
                <a:cs typeface="Arial" panose="020B0604020202020204" pitchFamily="34" charset="0"/>
                <a:sym typeface="Arial"/>
              </a:rPr>
              <a:t>Processing Speed</a:t>
            </a:r>
            <a:r>
              <a:rPr lang="en-GB" sz="1200" b="1" dirty="0">
                <a:solidFill>
                  <a:srgbClr val="000000"/>
                </a:solidFill>
                <a:latin typeface="Arial" panose="020B0604020202020204" pitchFamily="34" charset="0"/>
                <a:ea typeface="Arial"/>
                <a:cs typeface="Arial" panose="020B0604020202020204" pitchFamily="34" charset="0"/>
                <a:sym typeface="Arial"/>
              </a:rPr>
              <a:t>:</a:t>
            </a:r>
            <a:r>
              <a:rPr lang="en-GB" sz="1200" dirty="0">
                <a:solidFill>
                  <a:srgbClr val="000000"/>
                </a:solidFill>
                <a:latin typeface="Arial" panose="020B0604020202020204" pitchFamily="34" charset="0"/>
                <a:ea typeface="Arial"/>
                <a:cs typeface="Arial" panose="020B0604020202020204" pitchFamily="34" charset="0"/>
                <a:sym typeface="Arial"/>
              </a:rPr>
              <a:t> focusing attention: visually scanning and sequencing information, making quick decisions on detailed information in the moment &gt; leads to problems with time management, organisation, planning and prioritising, dealing with distractions</a:t>
            </a:r>
            <a:endParaRPr lang="en-GB" sz="1200" b="1" dirty="0">
              <a:solidFill>
                <a:srgbClr val="000000"/>
              </a:solidFill>
              <a:latin typeface="Arial" panose="020B0604020202020204" pitchFamily="34" charset="0"/>
              <a:ea typeface="Arial"/>
              <a:cs typeface="Arial" panose="020B0604020202020204" pitchFamily="34" charset="0"/>
              <a:sym typeface="Arial"/>
            </a:endParaRPr>
          </a:p>
          <a:p>
            <a:endParaRPr lang="en-GB" sz="1200" dirty="0">
              <a:latin typeface="Arial" panose="020B0604020202020204" pitchFamily="34" charset="0"/>
              <a:cs typeface="Arial" panose="020B0604020202020204" pitchFamily="34" charset="0"/>
            </a:endParaRPr>
          </a:p>
          <a:p>
            <a:pPr defTabSz="966338">
              <a:defRPr/>
            </a:pPr>
            <a:r>
              <a:rPr lang="en-GB" sz="1200" b="1" dirty="0">
                <a:solidFill>
                  <a:srgbClr val="000000"/>
                </a:solidFill>
                <a:latin typeface="Arial" panose="020B0604020202020204" pitchFamily="34" charset="0"/>
                <a:ea typeface="Arial"/>
                <a:cs typeface="Arial" panose="020B0604020202020204" pitchFamily="34" charset="0"/>
                <a:sym typeface="Arial"/>
              </a:rPr>
              <a:t>All ND conditions include a spiky profile. </a:t>
            </a:r>
            <a:r>
              <a:rPr lang="en-GB" sz="1200" dirty="0">
                <a:solidFill>
                  <a:srgbClr val="000000"/>
                </a:solidFill>
                <a:latin typeface="Arial" panose="020B0604020202020204" pitchFamily="34" charset="0"/>
                <a:ea typeface="Arial"/>
                <a:cs typeface="Arial" panose="020B0604020202020204" pitchFamily="34" charset="0"/>
                <a:sym typeface="Arial"/>
              </a:rPr>
              <a:t>Transient conditions – when you are experience anxiety, your working memory/processing speed is lower than normal, but things like creativity / language won’t be affected.</a:t>
            </a:r>
          </a:p>
          <a:p>
            <a:pPr defTabSz="966338">
              <a:defRPr/>
            </a:pPr>
            <a:r>
              <a:rPr lang="en-GB" sz="1200" dirty="0">
                <a:solidFill>
                  <a:srgbClr val="000000"/>
                </a:solidFill>
                <a:latin typeface="Arial" panose="020B0604020202020204" pitchFamily="34" charset="0"/>
                <a:ea typeface="Arial"/>
                <a:cs typeface="Arial" panose="020B0604020202020204" pitchFamily="34" charset="0"/>
                <a:sym typeface="Arial"/>
              </a:rPr>
              <a:t>When you have chronic neurodivergence, again, working memory/processing speed is affected, word finding might be affected, but others won’t be.</a:t>
            </a:r>
          </a:p>
          <a:p>
            <a:pPr defTabSz="966338">
              <a:defRPr/>
            </a:pPr>
            <a:r>
              <a:rPr lang="en-GB" sz="1200" dirty="0">
                <a:solidFill>
                  <a:srgbClr val="000000"/>
                </a:solidFill>
                <a:latin typeface="Arial" panose="020B0604020202020204" pitchFamily="34" charset="0"/>
                <a:ea typeface="Arial"/>
                <a:cs typeface="Arial" panose="020B0604020202020204" pitchFamily="34" charset="0"/>
                <a:sym typeface="Arial"/>
              </a:rPr>
              <a:t>When you have a developmental neurodivergent condition (applied or clinical) there will be some areas which are always lower than others, for example working memory or language ability, and others that are always higher, such as visual skills or long-term memory.</a:t>
            </a:r>
          </a:p>
          <a:p>
            <a:endParaRPr lang="en-GB" dirty="0"/>
          </a:p>
        </p:txBody>
      </p:sp>
      <p:sp>
        <p:nvSpPr>
          <p:cNvPr id="4" name="Slide Number Placeholder 3"/>
          <p:cNvSpPr>
            <a:spLocks noGrp="1"/>
          </p:cNvSpPr>
          <p:nvPr>
            <p:ph type="sldNum" sz="quarter" idx="5"/>
          </p:nvPr>
        </p:nvSpPr>
        <p:spPr/>
        <p:txBody>
          <a:bodyPr/>
          <a:lstStyle/>
          <a:p>
            <a:fld id="{7302360A-D271-4116-BB21-F7F9415BD999}" type="slidenum">
              <a:rPr lang="en-GB" smtClean="0"/>
              <a:t>4</a:t>
            </a:fld>
            <a:endParaRPr lang="en-GB"/>
          </a:p>
        </p:txBody>
      </p:sp>
    </p:spTree>
    <p:extLst>
      <p:ext uri="{BB962C8B-B14F-4D97-AF65-F5344CB8AC3E}">
        <p14:creationId xmlns:p14="http://schemas.microsoft.com/office/powerpoint/2010/main" val="19255327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buClrTx/>
              <a:defRPr/>
            </a:pPr>
            <a:r>
              <a:rPr lang="en-US" sz="1200" dirty="0">
                <a:solidFill>
                  <a:schemeClr val="tx1"/>
                </a:solidFill>
                <a:cs typeface="Times New Roman" panose="02020603050405020304" pitchFamily="18" charset="0"/>
              </a:rPr>
              <a:t>The next two slides feature the strengths and challenges of neurodivergence. It’s important to remember that everyone is different, so not everyone will have the same strengths and weaknesses. We are all different, regardless of whether we’re neurodivergent </a:t>
            </a:r>
            <a:r>
              <a:rPr lang="en-US" sz="1200">
                <a:solidFill>
                  <a:schemeClr val="tx1"/>
                </a:solidFill>
                <a:cs typeface="Times New Roman" panose="02020603050405020304" pitchFamily="18" charset="0"/>
              </a:rPr>
              <a:t>or neurotypical.</a:t>
            </a:r>
            <a:endParaRPr lang="en-US" sz="1200" dirty="0">
              <a:solidFill>
                <a:schemeClr val="tx1"/>
              </a:solidFill>
              <a:cs typeface="Times New Roman" panose="02020603050405020304" pitchFamily="18" charset="0"/>
            </a:endParaRPr>
          </a:p>
          <a:p>
            <a:pPr>
              <a:lnSpc>
                <a:spcPct val="150000"/>
              </a:lnSpc>
              <a:buClrTx/>
              <a:defRPr/>
            </a:pPr>
            <a:endParaRPr lang="en-US" sz="1200" dirty="0">
              <a:solidFill>
                <a:schemeClr val="tx1"/>
              </a:solidFill>
              <a:cs typeface="Times New Roman" panose="02020603050405020304" pitchFamily="18" charset="0"/>
            </a:endParaRPr>
          </a:p>
          <a:p>
            <a:endParaRPr lang="en-GB" sz="1200" dirty="0">
              <a:solidFill>
                <a:schemeClr val="tx1"/>
              </a:solidFill>
            </a:endParaRPr>
          </a:p>
        </p:txBody>
      </p:sp>
      <p:sp>
        <p:nvSpPr>
          <p:cNvPr id="4" name="Slide Number Placeholder 3"/>
          <p:cNvSpPr>
            <a:spLocks noGrp="1"/>
          </p:cNvSpPr>
          <p:nvPr>
            <p:ph type="sldNum" sz="quarter" idx="5"/>
          </p:nvPr>
        </p:nvSpPr>
        <p:spPr/>
        <p:txBody>
          <a:bodyPr/>
          <a:lstStyle/>
          <a:p>
            <a:fld id="{7302360A-D271-4116-BB21-F7F9415BD999}" type="slidenum">
              <a:rPr lang="en-GB" smtClean="0"/>
              <a:t>5</a:t>
            </a:fld>
            <a:endParaRPr lang="en-GB"/>
          </a:p>
        </p:txBody>
      </p:sp>
    </p:spTree>
    <p:extLst>
      <p:ext uri="{BB962C8B-B14F-4D97-AF65-F5344CB8AC3E}">
        <p14:creationId xmlns:p14="http://schemas.microsoft.com/office/powerpoint/2010/main" val="35989113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Similarly to the strengths I have just mentioned, these are some of the challenges faced by neurodivergent people, but not everyone will experience these challenges. It’s different for everyone.</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02360A-D271-4116-BB21-F7F9415BD999}" type="slidenum">
              <a:rPr kumimoji="0" lang="en-GB" sz="13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3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825140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100" b="0" dirty="0">
                <a:solidFill>
                  <a:schemeClr val="tx1"/>
                </a:solidFill>
              </a:rPr>
              <a:t>The next two slides contain some tips on making sure community engagement activities are accessible. There can be many barriers that can prevent people from participating that may not be visible to other people. These tips will make community engagement accessible for everyone, not just neurodivergent people. They can also be used to help people who might need some support to maintain their tenancy. Some of these might seem really obvious, but sometimes the most obvious or the simplest things can make the biggest difference. These are not in any particular order.</a:t>
            </a:r>
          </a:p>
          <a:p>
            <a:pPr>
              <a:lnSpc>
                <a:spcPct val="107000"/>
              </a:lnSpc>
              <a:spcAft>
                <a:spcPts val="800"/>
              </a:spcAft>
            </a:pPr>
            <a:endParaRPr lang="en-GB" sz="1100" b="0" dirty="0">
              <a:solidFill>
                <a:schemeClr val="tx1"/>
              </a:solidFill>
            </a:endParaRPr>
          </a:p>
          <a:p>
            <a:pPr>
              <a:lnSpc>
                <a:spcPct val="107000"/>
              </a:lnSpc>
              <a:spcAft>
                <a:spcPts val="800"/>
              </a:spcAft>
            </a:pPr>
            <a:r>
              <a:rPr lang="en-GB" sz="1100" b="0" dirty="0">
                <a:solidFill>
                  <a:schemeClr val="tx1"/>
                </a:solidFill>
              </a:rPr>
              <a:t>Accessible information – is the text broken up into smaller chunks with headings and bullet points? This will make it easier for dyslexic people, for example.</a:t>
            </a:r>
          </a:p>
          <a:p>
            <a:pPr>
              <a:lnSpc>
                <a:spcPct val="107000"/>
              </a:lnSpc>
              <a:spcAft>
                <a:spcPts val="800"/>
              </a:spcAft>
            </a:pPr>
            <a:endParaRPr lang="en-GB" sz="1100" b="0" dirty="0">
              <a:solidFill>
                <a:schemeClr val="tx1"/>
              </a:solidFill>
            </a:endParaRPr>
          </a:p>
          <a:p>
            <a:pPr>
              <a:lnSpc>
                <a:spcPct val="107000"/>
              </a:lnSpc>
              <a:spcAft>
                <a:spcPts val="800"/>
              </a:spcAft>
            </a:pPr>
            <a:r>
              <a:rPr lang="en-GB" sz="1100" b="0" dirty="0">
                <a:solidFill>
                  <a:schemeClr val="tx1"/>
                </a:solidFill>
              </a:rPr>
              <a:t>Do people need verbal or written information? Some people take things literally and you may need to be very specific. It’s also important that people can ask for clarification if they need it. Sometimes people worry they’ll look stupid if they ask for anything to be clarified, so ensure they know it’s ok to do this. I’ve included an example on the screen about focus groups – these will be great for some people, but very difficult for others, </a:t>
            </a:r>
            <a:r>
              <a:rPr lang="en-GB" sz="1100" b="0" kern="100" dirty="0">
                <a:solidFill>
                  <a:schemeClr val="tx1"/>
                </a:solidFill>
                <a:effectLst/>
                <a:latin typeface="Arial" panose="020B0604020202020204" pitchFamily="34" charset="0"/>
                <a:cs typeface="Times New Roman" panose="02020603050405020304" pitchFamily="18" charset="0"/>
              </a:rPr>
              <a:t>particularly those with </a:t>
            </a:r>
            <a:r>
              <a:rPr lang="en-GB" sz="1100" kern="100" dirty="0">
                <a:effectLst/>
                <a:latin typeface="Arial" panose="020B0604020202020204" pitchFamily="34" charset="0"/>
                <a:ea typeface="Aptos" panose="020B0004020202020204" pitchFamily="34" charset="0"/>
                <a:cs typeface="Times New Roman" panose="02020603050405020304" pitchFamily="18" charset="0"/>
              </a:rPr>
              <a:t>slower processing speeds who may need more time to consider information and think of a response.</a:t>
            </a:r>
            <a:endParaRPr lang="en-GB" sz="1100" b="0" dirty="0">
              <a:solidFill>
                <a:schemeClr val="tx1"/>
              </a:solidFill>
            </a:endParaRPr>
          </a:p>
          <a:p>
            <a:pPr>
              <a:lnSpc>
                <a:spcPct val="107000"/>
              </a:lnSpc>
              <a:spcAft>
                <a:spcPts val="800"/>
              </a:spcAft>
            </a:pPr>
            <a:r>
              <a:rPr lang="en-GB" sz="1100" kern="100" dirty="0">
                <a:effectLst/>
                <a:latin typeface="Arial" panose="020B0604020202020204" pitchFamily="34" charset="0"/>
                <a:ea typeface="Aptos" panose="020B0004020202020204" pitchFamily="34" charset="0"/>
                <a:cs typeface="Times New Roman" panose="02020603050405020304" pitchFamily="18" charset="0"/>
              </a:rPr>
              <a:t>Neurodivergent people have diverse communication needs, so offering different ways to give feedback or participate is essential:</a:t>
            </a: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GB" sz="1100" kern="100" dirty="0">
                <a:effectLst/>
                <a:latin typeface="Arial" panose="020B0604020202020204" pitchFamily="34" charset="0"/>
                <a:ea typeface="Aptos" panose="020B0004020202020204" pitchFamily="34" charset="0"/>
                <a:cs typeface="Times New Roman" panose="02020603050405020304" pitchFamily="18" charset="0"/>
              </a:rPr>
              <a:t>   - **Written feedback (e.g., email, online surveys) for those who prefer written communication.</a:t>
            </a: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GB" sz="1100" kern="100" dirty="0">
                <a:effectLst/>
                <a:latin typeface="Arial" panose="020B0604020202020204" pitchFamily="34" charset="0"/>
                <a:ea typeface="Aptos" panose="020B0004020202020204" pitchFamily="34" charset="0"/>
                <a:cs typeface="Times New Roman" panose="02020603050405020304" pitchFamily="18" charset="0"/>
              </a:rPr>
              <a:t>   - **Face-to-face meetings with clear communication structures for tenants who may struggle with written language or who prefer in-person interactions.</a:t>
            </a: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GB" sz="1100" kern="100" dirty="0">
                <a:effectLst/>
                <a:latin typeface="Arial" panose="020B0604020202020204" pitchFamily="34" charset="0"/>
                <a:ea typeface="Aptos" panose="020B0004020202020204" pitchFamily="34" charset="0"/>
                <a:cs typeface="Times New Roman" panose="02020603050405020304" pitchFamily="18" charset="0"/>
              </a:rPr>
              <a:t>   - **Phone or video calls** for individuals who prefer verbal feedback but cannot attend in person or who may find it difficult to take part in groups.</a:t>
            </a:r>
          </a:p>
          <a:p>
            <a:pPr>
              <a:lnSpc>
                <a:spcPct val="107000"/>
              </a:lnSpc>
              <a:spcAft>
                <a:spcPts val="800"/>
              </a:spcAft>
            </a:pPr>
            <a:endParaRPr lang="en-GB" sz="1100" b="0" dirty="0">
              <a:solidFill>
                <a:schemeClr val="tx1"/>
              </a:solidFill>
            </a:endParaRPr>
          </a:p>
          <a:p>
            <a:pPr>
              <a:lnSpc>
                <a:spcPct val="107000"/>
              </a:lnSpc>
              <a:spcAft>
                <a:spcPts val="800"/>
              </a:spcAft>
            </a:pPr>
            <a:r>
              <a:rPr lang="en-GB" sz="1100" kern="100" dirty="0">
                <a:effectLst/>
                <a:latin typeface="Arial" panose="020B0604020202020204" pitchFamily="34" charset="0"/>
                <a:ea typeface="Aptos" panose="020B0004020202020204" pitchFamily="34" charset="0"/>
                <a:cs typeface="Times New Roman" panose="02020603050405020304" pitchFamily="18" charset="0"/>
              </a:rPr>
              <a:t>The environment is very important, so create an environment where neurodivergent people feel comfortable participating:</a:t>
            </a: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GB" sz="1100" kern="100" dirty="0">
                <a:effectLst/>
                <a:latin typeface="Arial" panose="020B0604020202020204" pitchFamily="34" charset="0"/>
                <a:ea typeface="Aptos" panose="020B0004020202020204" pitchFamily="34" charset="0"/>
                <a:cs typeface="Times New Roman" panose="02020603050405020304" pitchFamily="18" charset="0"/>
              </a:rPr>
              <a:t>   - Hold meetings in sensory-friendly spaces with low lighting, minimal noise, and fewer distractions.</a:t>
            </a: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GB" sz="1100" kern="100" dirty="0">
                <a:effectLst/>
                <a:latin typeface="Arial" panose="020B0604020202020204" pitchFamily="34" charset="0"/>
                <a:ea typeface="Aptos" panose="020B0004020202020204" pitchFamily="34" charset="0"/>
                <a:cs typeface="Times New Roman" panose="02020603050405020304" pitchFamily="18" charset="0"/>
              </a:rPr>
              <a:t>   - Let people know they can use fidget tools if they find it difficult to sit without moving.</a:t>
            </a:r>
          </a:p>
          <a:p>
            <a:pPr>
              <a:lnSpc>
                <a:spcPct val="107000"/>
              </a:lnSpc>
              <a:spcAft>
                <a:spcPts val="800"/>
              </a:spcAft>
            </a:pPr>
            <a:r>
              <a:rPr lang="en-GB" sz="1100" kern="100" dirty="0">
                <a:effectLst/>
                <a:latin typeface="Arial" panose="020B0604020202020204" pitchFamily="34" charset="0"/>
                <a:ea typeface="Aptos" panose="020B0004020202020204" pitchFamily="34" charset="0"/>
                <a:cs typeface="Times New Roman" panose="02020603050405020304" pitchFamily="18" charset="0"/>
              </a:rPr>
              <a:t>Let people know they can get up and walk around. Some people will find it difficult to sit still for periods of time.</a:t>
            </a: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endParaRPr lang="en-GB" sz="1100" b="0" dirty="0">
              <a:solidFill>
                <a:schemeClr val="tx1"/>
              </a:solidFill>
            </a:endParaRPr>
          </a:p>
          <a:p>
            <a:pPr>
              <a:lnSpc>
                <a:spcPct val="107000"/>
              </a:lnSpc>
              <a:spcAft>
                <a:spcPts val="800"/>
              </a:spcAft>
            </a:pPr>
            <a:r>
              <a:rPr lang="en-GB" sz="1100" kern="100" dirty="0">
                <a:effectLst/>
                <a:latin typeface="Arial" panose="020B0604020202020204" pitchFamily="34" charset="0"/>
                <a:ea typeface="Aptos" panose="020B0004020202020204" pitchFamily="34" charset="0"/>
                <a:cs typeface="Times New Roman" panose="02020603050405020304" pitchFamily="18" charset="0"/>
              </a:rPr>
              <a:t>Ensure that staff are trained to understand neurodivergent traits, including:</a:t>
            </a: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GB" sz="1100" kern="100" dirty="0">
                <a:effectLst/>
                <a:latin typeface="Arial" panose="020B0604020202020204" pitchFamily="34" charset="0"/>
                <a:ea typeface="Aptos" panose="020B0004020202020204" pitchFamily="34" charset="0"/>
                <a:cs typeface="Times New Roman" panose="02020603050405020304" pitchFamily="18" charset="0"/>
              </a:rPr>
              <a:t>   - Recognising diverse communication styles.</a:t>
            </a: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GB" sz="1100" kern="100" dirty="0">
                <a:effectLst/>
                <a:latin typeface="Arial" panose="020B0604020202020204" pitchFamily="34" charset="0"/>
                <a:ea typeface="Aptos" panose="020B0004020202020204" pitchFamily="34" charset="0"/>
                <a:cs typeface="Times New Roman" panose="02020603050405020304" pitchFamily="18" charset="0"/>
              </a:rPr>
              <a:t>   - Avoiding assumptions or stereotypes about what neurodivergent individuals need.</a:t>
            </a: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GB" sz="1100" kern="100" dirty="0">
                <a:effectLst/>
                <a:latin typeface="Arial" panose="020B0604020202020204" pitchFamily="34" charset="0"/>
                <a:ea typeface="Aptos" panose="020B0004020202020204" pitchFamily="34" charset="0"/>
                <a:cs typeface="Times New Roman" panose="02020603050405020304" pitchFamily="18" charset="0"/>
              </a:rPr>
              <a:t>   - Being patient and open to different ways of sharing feedback, including non-verbal communication or the use of assistive technologies</a:t>
            </a: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endParaRPr lang="en-GB" sz="1100" b="0" dirty="0">
              <a:solidFill>
                <a:schemeClr val="tx1"/>
              </a:solidFil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02360A-D271-4116-BB21-F7F9415BD999}" type="slidenum">
              <a:rPr kumimoji="0" lang="en-GB" sz="13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3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955474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6A3E9F-91C3-113B-2318-E889A22D5B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1720B7-5336-AD71-13BF-5753224CA0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1753D0-EFD4-9B43-4321-DB83D2F1E033}"/>
              </a:ext>
            </a:extLst>
          </p:cNvPr>
          <p:cNvSpPr>
            <a:spLocks noGrp="1"/>
          </p:cNvSpPr>
          <p:nvPr>
            <p:ph type="body" idx="1"/>
          </p:nvPr>
        </p:nvSpPr>
        <p:spPr/>
        <p:txBody>
          <a:bodyPr/>
          <a:lstStyle/>
          <a:p>
            <a:pPr>
              <a:lnSpc>
                <a:spcPct val="107000"/>
              </a:lnSpc>
              <a:spcAft>
                <a:spcPts val="800"/>
              </a:spcAft>
            </a:pPr>
            <a:r>
              <a:rPr lang="en-GB" sz="1200" kern="100" dirty="0">
                <a:latin typeface="+mj-lt"/>
                <a:ea typeface="Aptos" panose="020B0004020202020204" pitchFamily="34" charset="0"/>
                <a:cs typeface="Times New Roman" panose="02020603050405020304" pitchFamily="18" charset="0"/>
              </a:rPr>
              <a:t>Tailor feedback processes to different neurodivergent needs</a:t>
            </a:r>
            <a:endParaRPr lang="en-GB" sz="1200" kern="100" dirty="0">
              <a:effectLst/>
              <a:latin typeface="Arial" panose="020B06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GB" sz="1200" kern="100" dirty="0">
                <a:effectLst/>
                <a:latin typeface="Arial" panose="020B0604020202020204" pitchFamily="34" charset="0"/>
                <a:ea typeface="Aptos" panose="020B0004020202020204" pitchFamily="34" charset="0"/>
                <a:cs typeface="Times New Roman" panose="02020603050405020304" pitchFamily="18" charset="0"/>
              </a:rPr>
              <a:t>Different people will require different accommodations:</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GB" sz="1200" kern="100" dirty="0">
                <a:effectLst/>
                <a:latin typeface="Arial" panose="020B0604020202020204" pitchFamily="34" charset="0"/>
                <a:ea typeface="Aptos" panose="020B0004020202020204" pitchFamily="34" charset="0"/>
                <a:cs typeface="Times New Roman" panose="02020603050405020304" pitchFamily="18" charset="0"/>
              </a:rPr>
              <a:t>   - **Autistic people may prefer structured, predictable formats, so outline the agenda clearly and provide information in advance.</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GB" sz="1200" kern="100" dirty="0">
                <a:effectLst/>
                <a:latin typeface="Arial" panose="020B0604020202020204" pitchFamily="34" charset="0"/>
                <a:ea typeface="Aptos" panose="020B0004020202020204" pitchFamily="34" charset="0"/>
                <a:cs typeface="Times New Roman" panose="02020603050405020304" pitchFamily="18" charset="0"/>
              </a:rPr>
              <a:t>   - **People with ADHD may benefit from shorter, more focused feedback sessions.</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GB" sz="1200" kern="100" dirty="0">
                <a:effectLst/>
                <a:latin typeface="Arial" panose="020B0604020202020204" pitchFamily="34" charset="0"/>
                <a:ea typeface="Aptos" panose="020B0004020202020204" pitchFamily="34" charset="0"/>
                <a:cs typeface="Times New Roman" panose="02020603050405020304" pitchFamily="18" charset="0"/>
              </a:rPr>
              <a:t>   - **Dyslexic people may prefer oral feedback over written forms, or the use of text-to-speech tools.</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endParaRPr lang="en-GB" sz="1200" kern="100" dirty="0">
              <a:effectLst/>
              <a:latin typeface="Arial" panose="020B06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GB" sz="1200" kern="100" dirty="0">
                <a:effectLst/>
                <a:latin typeface="+mj-lt"/>
                <a:ea typeface="Aptos" panose="020B0004020202020204" pitchFamily="34" charset="0"/>
                <a:cs typeface="Times New Roman" panose="02020603050405020304" pitchFamily="18" charset="0"/>
              </a:rPr>
              <a:t>Provide regular, consistent opportunities for feedback</a:t>
            </a:r>
            <a:endParaRPr lang="en-GB" sz="1200" kern="100" dirty="0">
              <a:effectLst/>
              <a:latin typeface="Arial" panose="020B06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GB" sz="1200" kern="100" dirty="0">
                <a:effectLst/>
                <a:latin typeface="Arial" panose="020B0604020202020204" pitchFamily="34" charset="0"/>
                <a:ea typeface="Aptos" panose="020B0004020202020204" pitchFamily="34" charset="0"/>
                <a:cs typeface="Times New Roman" panose="02020603050405020304" pitchFamily="18" charset="0"/>
              </a:rPr>
              <a:t>This will be relevant for some people and not others. Some people thrive on routine, so creating consistent routines for gathering feedback will allow them to prepare and know what to expect. This might include:</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GB" sz="1200" kern="100" dirty="0">
                <a:effectLst/>
                <a:latin typeface="Arial" panose="020B0604020202020204" pitchFamily="34" charset="0"/>
                <a:ea typeface="Aptos" panose="020B0004020202020204" pitchFamily="34" charset="0"/>
                <a:cs typeface="Times New Roman" panose="02020603050405020304" pitchFamily="18" charset="0"/>
              </a:rPr>
              <a:t>   - Regular surveys or quarterly meetings where feedback is sought.</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GB" sz="1200" kern="100" dirty="0">
                <a:effectLst/>
                <a:latin typeface="Arial" panose="020B0604020202020204" pitchFamily="34" charset="0"/>
                <a:ea typeface="Aptos" panose="020B0004020202020204" pitchFamily="34" charset="0"/>
                <a:cs typeface="Times New Roman" panose="02020603050405020304" pitchFamily="18" charset="0"/>
              </a:rPr>
              <a:t>   - Sending clear notifications in advance, explaining what will be discussed and how they can participate.</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GB" sz="1200" kern="100" dirty="0">
                <a:latin typeface="+mj-lt"/>
                <a:ea typeface="Aptos" panose="020B0004020202020204" pitchFamily="34" charset="0"/>
                <a:cs typeface="Times New Roman" panose="02020603050405020304" pitchFamily="18" charset="0"/>
              </a:rPr>
              <a:t>Don’t forget to make the most of people’s strengths</a:t>
            </a:r>
            <a:endParaRPr lang="en-GB" sz="1200" b="0" dirty="0">
              <a:solidFill>
                <a:schemeClr val="tx1"/>
              </a:solidFill>
            </a:endParaRPr>
          </a:p>
          <a:p>
            <a:pPr>
              <a:lnSpc>
                <a:spcPct val="107000"/>
              </a:lnSpc>
              <a:spcAft>
                <a:spcPts val="800"/>
              </a:spcAft>
            </a:pPr>
            <a:r>
              <a:rPr lang="en-GB" sz="1200" b="0" dirty="0">
                <a:solidFill>
                  <a:schemeClr val="tx1"/>
                </a:solidFill>
              </a:rPr>
              <a:t>Neurodivergent people have strengths that neurotypical people don’t have, so try to find out where their strengths lie and provide opportunities for them to use them when participating.</a:t>
            </a:r>
          </a:p>
          <a:p>
            <a:pPr>
              <a:lnSpc>
                <a:spcPct val="107000"/>
              </a:lnSpc>
              <a:spcAft>
                <a:spcPts val="800"/>
              </a:spcAft>
            </a:pPr>
            <a:endParaRPr lang="en-GB" sz="1200" b="0" dirty="0">
              <a:solidFill>
                <a:schemeClr val="tx1"/>
              </a:solidFill>
            </a:endParaRPr>
          </a:p>
          <a:p>
            <a:pPr>
              <a:lnSpc>
                <a:spcPct val="107000"/>
              </a:lnSpc>
              <a:spcAft>
                <a:spcPts val="800"/>
              </a:spcAft>
            </a:pPr>
            <a:r>
              <a:rPr lang="en-GB" sz="1200" b="0" dirty="0">
                <a:solidFill>
                  <a:schemeClr val="tx1"/>
                </a:solidFill>
              </a:rPr>
              <a:t>Psychological safety - people need to know that they are in a safe space and they won’t be judged or made to feel stupid if they struggle to give feedback in a way that suits them. If they’re not given opportunities to engage in a way that works for them, they’re less likely to take part, so being patient and providing a non-judgemental space will help them take part. If people feel they’re in a safe space, they are more likely to ask for adjustments or support if they need it. This applies to staff in the workplace and tenants engaging with members of staff.</a:t>
            </a:r>
          </a:p>
          <a:p>
            <a:pPr>
              <a:lnSpc>
                <a:spcPct val="107000"/>
              </a:lnSpc>
              <a:spcAft>
                <a:spcPts val="800"/>
              </a:spcAft>
            </a:pPr>
            <a:endParaRPr lang="en-GB" sz="1200" b="0" dirty="0">
              <a:solidFill>
                <a:schemeClr val="tx1"/>
              </a:solidFill>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200" kern="100" dirty="0">
                <a:latin typeface="+mj-lt"/>
                <a:ea typeface="Aptos" panose="020B0004020202020204" pitchFamily="34" charset="0"/>
                <a:cs typeface="Times New Roman" panose="02020603050405020304" pitchFamily="18" charset="0"/>
              </a:rPr>
              <a:t>Ask how people need to communicate - the more you know about someone’s communication needs, the easier you will make it for them to participate.</a:t>
            </a:r>
            <a:endParaRPr lang="en-GB" sz="1200" kern="100" dirty="0">
              <a:effectLst/>
              <a:latin typeface="+mj-lt"/>
              <a:ea typeface="Aptos" panose="020B0004020202020204" pitchFamily="34" charset="0"/>
              <a:cs typeface="Times New Roman" panose="02020603050405020304" pitchFamily="18" charset="0"/>
            </a:endParaRPr>
          </a:p>
          <a:p>
            <a:pPr>
              <a:lnSpc>
                <a:spcPct val="107000"/>
              </a:lnSpc>
              <a:spcAft>
                <a:spcPts val="800"/>
              </a:spcAft>
            </a:pPr>
            <a:r>
              <a:rPr lang="en-GB" sz="1200" b="0" dirty="0">
                <a:solidFill>
                  <a:schemeClr val="tx1"/>
                </a:solidFill>
              </a:rPr>
              <a:t>This may seem obvious, but it’s true. The more you get to know people, the easier it will be to build relationships and to understand how to get the most out of them. We all have different communication styles and enabling people to communicate in a way that is natural for them will make it easier for both them and you.</a:t>
            </a:r>
          </a:p>
          <a:p>
            <a:pPr>
              <a:lnSpc>
                <a:spcPct val="107000"/>
              </a:lnSpc>
              <a:spcAft>
                <a:spcPts val="800"/>
              </a:spcAft>
            </a:pPr>
            <a:endParaRPr lang="en-GB" sz="1200" b="0" dirty="0">
              <a:solidFill>
                <a:schemeClr val="tx1"/>
              </a:solidFill>
            </a:endParaRPr>
          </a:p>
          <a:p>
            <a:pPr>
              <a:lnSpc>
                <a:spcPct val="107000"/>
              </a:lnSpc>
              <a:spcAft>
                <a:spcPts val="800"/>
              </a:spcAft>
            </a:pPr>
            <a:r>
              <a:rPr lang="en-GB" sz="1200" b="0" dirty="0">
                <a:solidFill>
                  <a:schemeClr val="tx1"/>
                </a:solidFill>
              </a:rPr>
              <a:t>Sometimes people feel worried about asking questions about someone’s needs in case they say the wrong thing, but I wouldn’t worry about this. If you get something wrong or you use the wrong language, that’s ok. Just learn from it and you’ll know what to do or say next time.</a:t>
            </a:r>
          </a:p>
        </p:txBody>
      </p:sp>
      <p:sp>
        <p:nvSpPr>
          <p:cNvPr id="4" name="Slide Number Placeholder 3">
            <a:extLst>
              <a:ext uri="{FF2B5EF4-FFF2-40B4-BE49-F238E27FC236}">
                <a16:creationId xmlns:a16="http://schemas.microsoft.com/office/drawing/2014/main" id="{5D3DDD84-B973-4FBD-5C32-A83CAFC4C33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02360A-D271-4116-BB21-F7F9415BD999}" type="slidenum">
              <a:rPr kumimoji="0" lang="en-GB" sz="13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3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175991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02360A-D271-4116-BB21-F7F9415BD999}" type="slidenum">
              <a:rPr kumimoji="0" lang="en-GB" sz="13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3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6442432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A6A15-6E39-4FFA-B5DC-89EB633E6DC2}"/>
              </a:ext>
            </a:extLst>
          </p:cNvPr>
          <p:cNvSpPr>
            <a:spLocks noGrp="1"/>
          </p:cNvSpPr>
          <p:nvPr>
            <p:ph type="ctrTitle"/>
          </p:nvPr>
        </p:nvSpPr>
        <p:spPr>
          <a:xfrm>
            <a:off x="1638300" y="1371600"/>
            <a:ext cx="8127574" cy="2736443"/>
          </a:xfrm>
        </p:spPr>
        <p:txBody>
          <a:bodyPr anchor="b">
            <a:normAutofit/>
          </a:bodyPr>
          <a:lstStyle>
            <a:lvl1pPr algn="l">
              <a:defRPr sz="4400"/>
            </a:lvl1pPr>
          </a:lstStyle>
          <a:p>
            <a:r>
              <a:rPr lang="en-US" dirty="0"/>
              <a:t>Click to edit Master title style</a:t>
            </a:r>
          </a:p>
        </p:txBody>
      </p:sp>
      <p:sp>
        <p:nvSpPr>
          <p:cNvPr id="3" name="Subtitle 2">
            <a:extLst>
              <a:ext uri="{FF2B5EF4-FFF2-40B4-BE49-F238E27FC236}">
                <a16:creationId xmlns:a16="http://schemas.microsoft.com/office/drawing/2014/main" id="{9A169311-3201-45EC-B973-82EC27DA529A}"/>
              </a:ext>
            </a:extLst>
          </p:cNvPr>
          <p:cNvSpPr>
            <a:spLocks noGrp="1"/>
          </p:cNvSpPr>
          <p:nvPr>
            <p:ph type="subTitle" idx="1"/>
          </p:nvPr>
        </p:nvSpPr>
        <p:spPr>
          <a:xfrm>
            <a:off x="1638300" y="4299358"/>
            <a:ext cx="8127574" cy="1187042"/>
          </a:xfrm>
        </p:spPr>
        <p:txBody>
          <a:bodyPr>
            <a:normAutofit/>
          </a:bodyPr>
          <a:lstStyle>
            <a:lvl1pPr marL="0" indent="0" algn="l">
              <a:buNone/>
              <a:defRPr sz="1800" cap="all" spc="2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629AE4B9-EDEF-4A2C-B464-332C5C624F1D}"/>
              </a:ext>
            </a:extLst>
          </p:cNvPr>
          <p:cNvSpPr>
            <a:spLocks noGrp="1"/>
          </p:cNvSpPr>
          <p:nvPr>
            <p:ph type="dt" sz="half" idx="10"/>
          </p:nvPr>
        </p:nvSpPr>
        <p:spPr/>
        <p:txBody>
          <a:bodyPr/>
          <a:lstStyle/>
          <a:p>
            <a:fld id="{B6D41BCC-AD73-4203-A5A6-E62EB28B0FE6}" type="datetimeFigureOut">
              <a:rPr lang="en-US" smtClean="0"/>
              <a:t>6/16/2026</a:t>
            </a:fld>
            <a:endParaRPr lang="en-US"/>
          </a:p>
        </p:txBody>
      </p:sp>
      <p:sp>
        <p:nvSpPr>
          <p:cNvPr id="5" name="Footer Placeholder 4">
            <a:extLst>
              <a:ext uri="{FF2B5EF4-FFF2-40B4-BE49-F238E27FC236}">
                <a16:creationId xmlns:a16="http://schemas.microsoft.com/office/drawing/2014/main" id="{62B4C951-4861-4549-8E72-CEECA89E4D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2E1401-5637-41BC-AC21-891056450A28}"/>
              </a:ext>
            </a:extLst>
          </p:cNvPr>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1319836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AD0E6-AD36-493C-9DC3-5ACC2059EC93}"/>
              </a:ext>
            </a:extLst>
          </p:cNvPr>
          <p:cNvSpPr>
            <a:spLocks noGrp="1"/>
          </p:cNvSpPr>
          <p:nvPr>
            <p:ph type="title"/>
          </p:nvPr>
        </p:nvSpPr>
        <p:spPr>
          <a:xfrm>
            <a:off x="1638299" y="685800"/>
            <a:ext cx="8915402" cy="1371600"/>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10B8558-FA83-4F6C-A6D1-2DF9D3F74BD6}"/>
              </a:ext>
            </a:extLst>
          </p:cNvPr>
          <p:cNvSpPr>
            <a:spLocks noGrp="1"/>
          </p:cNvSpPr>
          <p:nvPr>
            <p:ph type="body" orient="vert" idx="1"/>
          </p:nvPr>
        </p:nvSpPr>
        <p:spPr>
          <a:xfrm>
            <a:off x="1638299" y="2057399"/>
            <a:ext cx="8915401" cy="4114801"/>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B6DE619-0CC6-4480-ABDE-277D36BDFCBB}"/>
              </a:ext>
            </a:extLst>
          </p:cNvPr>
          <p:cNvSpPr>
            <a:spLocks noGrp="1"/>
          </p:cNvSpPr>
          <p:nvPr>
            <p:ph type="dt" sz="half" idx="10"/>
          </p:nvPr>
        </p:nvSpPr>
        <p:spPr/>
        <p:txBody>
          <a:bodyPr/>
          <a:lstStyle/>
          <a:p>
            <a:fld id="{B6D41BCC-AD73-4203-A5A6-E62EB28B0FE6}" type="datetimeFigureOut">
              <a:rPr lang="en-US" smtClean="0"/>
              <a:t>6/16/2026</a:t>
            </a:fld>
            <a:endParaRPr lang="en-US"/>
          </a:p>
        </p:txBody>
      </p:sp>
      <p:sp>
        <p:nvSpPr>
          <p:cNvPr id="5" name="Footer Placeholder 4">
            <a:extLst>
              <a:ext uri="{FF2B5EF4-FFF2-40B4-BE49-F238E27FC236}">
                <a16:creationId xmlns:a16="http://schemas.microsoft.com/office/drawing/2014/main" id="{140791E6-BE35-4ECA-8AD1-E8EC09B856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F94606-B928-42D6-85CC-9576F60E3B5C}"/>
              </a:ext>
            </a:extLst>
          </p:cNvPr>
          <p:cNvSpPr>
            <a:spLocks noGrp="1"/>
          </p:cNvSpPr>
          <p:nvPr>
            <p:ph type="sldNum" sz="quarter" idx="12"/>
          </p:nvPr>
        </p:nvSpPr>
        <p:spPr/>
        <p:txBody>
          <a:bodyPr/>
          <a:lstStyle/>
          <a:p>
            <a:fld id="{D637F8FC-4B86-4690-8888-22AB2F781BEF}" type="slidenum">
              <a:rPr lang="en-US" smtClean="0"/>
              <a:t>‹#›</a:t>
            </a:fld>
            <a:endParaRPr lang="en-US"/>
          </a:p>
        </p:txBody>
      </p:sp>
    </p:spTree>
    <p:extLst>
      <p:ext uri="{BB962C8B-B14F-4D97-AF65-F5344CB8AC3E}">
        <p14:creationId xmlns:p14="http://schemas.microsoft.com/office/powerpoint/2010/main" val="2060407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7F18D8A-5002-491C-922A-E9624E2DBD6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65882C6-2BE9-4E25-B8BB-A2346A2B0B6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7BEFF9-B3BC-4C07-BF6C-2E3C91B54B78}"/>
              </a:ext>
            </a:extLst>
          </p:cNvPr>
          <p:cNvSpPr>
            <a:spLocks noGrp="1"/>
          </p:cNvSpPr>
          <p:nvPr>
            <p:ph type="dt" sz="half" idx="10"/>
          </p:nvPr>
        </p:nvSpPr>
        <p:spPr/>
        <p:txBody>
          <a:bodyPr/>
          <a:lstStyle/>
          <a:p>
            <a:fld id="{B6D41BCC-AD73-4203-A5A6-E62EB28B0FE6}" type="datetimeFigureOut">
              <a:rPr lang="en-US" smtClean="0"/>
              <a:t>6/16/2026</a:t>
            </a:fld>
            <a:endParaRPr lang="en-US"/>
          </a:p>
        </p:txBody>
      </p:sp>
      <p:sp>
        <p:nvSpPr>
          <p:cNvPr id="5" name="Footer Placeholder 4">
            <a:extLst>
              <a:ext uri="{FF2B5EF4-FFF2-40B4-BE49-F238E27FC236}">
                <a16:creationId xmlns:a16="http://schemas.microsoft.com/office/drawing/2014/main" id="{CE0F4CF6-CDF1-4AFD-8319-71FD4FED4F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01A026-57F4-47F7-B4F0-E0D48E01268E}"/>
              </a:ext>
            </a:extLst>
          </p:cNvPr>
          <p:cNvSpPr>
            <a:spLocks noGrp="1"/>
          </p:cNvSpPr>
          <p:nvPr>
            <p:ph type="sldNum" sz="quarter" idx="12"/>
          </p:nvPr>
        </p:nvSpPr>
        <p:spPr/>
        <p:txBody>
          <a:bodyPr/>
          <a:lstStyle/>
          <a:p>
            <a:fld id="{D637F8FC-4B86-4690-8888-22AB2F781BEF}" type="slidenum">
              <a:rPr lang="en-US" smtClean="0"/>
              <a:t>‹#›</a:t>
            </a:fld>
            <a:endParaRPr lang="en-US"/>
          </a:p>
        </p:txBody>
      </p:sp>
    </p:spTree>
    <p:extLst>
      <p:ext uri="{BB962C8B-B14F-4D97-AF65-F5344CB8AC3E}">
        <p14:creationId xmlns:p14="http://schemas.microsoft.com/office/powerpoint/2010/main" val="910079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B3747-9ADB-4FCC-89CE-6E84D13475D3}"/>
              </a:ext>
            </a:extLst>
          </p:cNvPr>
          <p:cNvSpPr>
            <a:spLocks noGrp="1"/>
          </p:cNvSpPr>
          <p:nvPr>
            <p:ph type="title"/>
          </p:nvPr>
        </p:nvSpPr>
        <p:spPr>
          <a:xfrm>
            <a:off x="1182255" y="685800"/>
            <a:ext cx="9827490" cy="819727"/>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6DAEC9C6-5D7D-4249-8820-D4C99D0AE825}"/>
              </a:ext>
            </a:extLst>
          </p:cNvPr>
          <p:cNvSpPr>
            <a:spLocks noGrp="1"/>
          </p:cNvSpPr>
          <p:nvPr>
            <p:ph idx="1"/>
          </p:nvPr>
        </p:nvSpPr>
        <p:spPr>
          <a:xfrm>
            <a:off x="1182255" y="1810328"/>
            <a:ext cx="9827490" cy="438433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21F35F7-46A1-40A9-ACD7-C4923992674A}"/>
              </a:ext>
            </a:extLst>
          </p:cNvPr>
          <p:cNvSpPr>
            <a:spLocks noGrp="1"/>
          </p:cNvSpPr>
          <p:nvPr>
            <p:ph type="dt" sz="half" idx="10"/>
          </p:nvPr>
        </p:nvSpPr>
        <p:spPr/>
        <p:txBody>
          <a:bodyPr/>
          <a:lstStyle/>
          <a:p>
            <a:fld id="{B6D41BCC-AD73-4203-A5A6-E62EB28B0FE6}" type="datetimeFigureOut">
              <a:rPr lang="en-US" smtClean="0"/>
              <a:t>6/16/2026</a:t>
            </a:fld>
            <a:endParaRPr lang="en-US"/>
          </a:p>
        </p:txBody>
      </p:sp>
      <p:sp>
        <p:nvSpPr>
          <p:cNvPr id="5" name="Footer Placeholder 4">
            <a:extLst>
              <a:ext uri="{FF2B5EF4-FFF2-40B4-BE49-F238E27FC236}">
                <a16:creationId xmlns:a16="http://schemas.microsoft.com/office/drawing/2014/main" id="{FA345637-B780-4999-A87D-0039BC5A94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D9777F-E471-4CC5-B27B-137CB061E28E}"/>
              </a:ext>
            </a:extLst>
          </p:cNvPr>
          <p:cNvSpPr>
            <a:spLocks noGrp="1"/>
          </p:cNvSpPr>
          <p:nvPr>
            <p:ph type="sldNum" sz="quarter" idx="12"/>
          </p:nvPr>
        </p:nvSpPr>
        <p:spPr/>
        <p:txBody>
          <a:bodyPr/>
          <a:lstStyle/>
          <a:p>
            <a:fld id="{D637F8FC-4B86-4690-8888-22AB2F781BEF}" type="slidenum">
              <a:rPr lang="en-US" smtClean="0"/>
              <a:t>‹#›</a:t>
            </a:fld>
            <a:endParaRPr lang="en-US"/>
          </a:p>
        </p:txBody>
      </p:sp>
      <p:cxnSp>
        <p:nvCxnSpPr>
          <p:cNvPr id="14" name="Straight Connector 13">
            <a:extLst>
              <a:ext uri="{FF2B5EF4-FFF2-40B4-BE49-F238E27FC236}">
                <a16:creationId xmlns:a16="http://schemas.microsoft.com/office/drawing/2014/main" id="{8A966879-B0AD-7938-6261-4F4E053B83E6}"/>
              </a:ext>
            </a:extLst>
          </p:cNvPr>
          <p:cNvCxnSpPr/>
          <p:nvPr userDrawn="1"/>
        </p:nvCxnSpPr>
        <p:spPr>
          <a:xfrm>
            <a:off x="1182255" y="1505527"/>
            <a:ext cx="982749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9130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DCB1D-064E-46DE-B533-7CDA331EEB61}"/>
              </a:ext>
            </a:extLst>
          </p:cNvPr>
          <p:cNvSpPr>
            <a:spLocks noGrp="1"/>
          </p:cNvSpPr>
          <p:nvPr>
            <p:ph type="title"/>
          </p:nvPr>
        </p:nvSpPr>
        <p:spPr>
          <a:xfrm>
            <a:off x="1638300" y="2748406"/>
            <a:ext cx="8115300" cy="2737994"/>
          </a:xfrm>
        </p:spPr>
        <p:txBody>
          <a:bodyPr anchor="b">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5FD222C0-D002-4A94-BAFF-FD1A1CCA64CE}"/>
              </a:ext>
            </a:extLst>
          </p:cNvPr>
          <p:cNvSpPr>
            <a:spLocks noGrp="1"/>
          </p:cNvSpPr>
          <p:nvPr>
            <p:ph type="body" idx="1"/>
          </p:nvPr>
        </p:nvSpPr>
        <p:spPr>
          <a:xfrm>
            <a:off x="1638300" y="1371600"/>
            <a:ext cx="8115300" cy="1333272"/>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353E7D7E-EC9F-4AA5-A559-EF556C6AD5EE}"/>
              </a:ext>
            </a:extLst>
          </p:cNvPr>
          <p:cNvSpPr>
            <a:spLocks noGrp="1"/>
          </p:cNvSpPr>
          <p:nvPr>
            <p:ph type="dt" sz="half" idx="10"/>
          </p:nvPr>
        </p:nvSpPr>
        <p:spPr/>
        <p:txBody>
          <a:bodyPr/>
          <a:lstStyle/>
          <a:p>
            <a:fld id="{B6D41BCC-AD73-4203-A5A6-E62EB28B0FE6}" type="datetimeFigureOut">
              <a:rPr lang="en-US" smtClean="0"/>
              <a:t>6/16/2026</a:t>
            </a:fld>
            <a:endParaRPr lang="en-US"/>
          </a:p>
        </p:txBody>
      </p:sp>
      <p:sp>
        <p:nvSpPr>
          <p:cNvPr id="5" name="Footer Placeholder 4">
            <a:extLst>
              <a:ext uri="{FF2B5EF4-FFF2-40B4-BE49-F238E27FC236}">
                <a16:creationId xmlns:a16="http://schemas.microsoft.com/office/drawing/2014/main" id="{2677A8EE-88C1-400C-A23F-656DC76B95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C245A4-F9C6-44E9-929F-78C657C8B651}"/>
              </a:ext>
            </a:extLst>
          </p:cNvPr>
          <p:cNvSpPr>
            <a:spLocks noGrp="1"/>
          </p:cNvSpPr>
          <p:nvPr>
            <p:ph type="sldNum" sz="quarter" idx="12"/>
          </p:nvPr>
        </p:nvSpPr>
        <p:spPr/>
        <p:txBody>
          <a:bodyPr/>
          <a:lstStyle/>
          <a:p>
            <a:fld id="{D637F8FC-4B86-4690-8888-22AB2F781BEF}" type="slidenum">
              <a:rPr lang="en-US" smtClean="0"/>
              <a:t>‹#›</a:t>
            </a:fld>
            <a:endParaRPr lang="en-US"/>
          </a:p>
        </p:txBody>
      </p:sp>
    </p:spTree>
    <p:extLst>
      <p:ext uri="{BB962C8B-B14F-4D97-AF65-F5344CB8AC3E}">
        <p14:creationId xmlns:p14="http://schemas.microsoft.com/office/powerpoint/2010/main" val="2761437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DF34F-B65E-4FA0-87E8-8890F482B383}"/>
              </a:ext>
            </a:extLst>
          </p:cNvPr>
          <p:cNvSpPr>
            <a:spLocks noGrp="1"/>
          </p:cNvSpPr>
          <p:nvPr>
            <p:ph type="title"/>
          </p:nvPr>
        </p:nvSpPr>
        <p:spPr>
          <a:xfrm>
            <a:off x="1638299" y="685800"/>
            <a:ext cx="9382348" cy="1371600"/>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0D625A67-10CA-4531-93E1-39892C087E0B}"/>
              </a:ext>
            </a:extLst>
          </p:cNvPr>
          <p:cNvSpPr>
            <a:spLocks noGrp="1"/>
          </p:cNvSpPr>
          <p:nvPr>
            <p:ph sz="half" idx="1"/>
          </p:nvPr>
        </p:nvSpPr>
        <p:spPr>
          <a:xfrm>
            <a:off x="1638297" y="2057400"/>
            <a:ext cx="4553103" cy="41250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A622BE36-0CAF-4D92-9AC2-9249276B96F2}"/>
              </a:ext>
            </a:extLst>
          </p:cNvPr>
          <p:cNvSpPr>
            <a:spLocks noGrp="1"/>
          </p:cNvSpPr>
          <p:nvPr>
            <p:ph sz="half" idx="2"/>
          </p:nvPr>
        </p:nvSpPr>
        <p:spPr>
          <a:xfrm>
            <a:off x="6477000" y="2057400"/>
            <a:ext cx="4543647" cy="41250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3C36479-3B04-43BD-9B59-DBF6CA2BF814}"/>
              </a:ext>
            </a:extLst>
          </p:cNvPr>
          <p:cNvSpPr>
            <a:spLocks noGrp="1"/>
          </p:cNvSpPr>
          <p:nvPr>
            <p:ph type="dt" sz="half" idx="10"/>
          </p:nvPr>
        </p:nvSpPr>
        <p:spPr/>
        <p:txBody>
          <a:bodyPr/>
          <a:lstStyle/>
          <a:p>
            <a:fld id="{B6D41BCC-AD73-4203-A5A6-E62EB28B0FE6}" type="datetimeFigureOut">
              <a:rPr lang="en-US" smtClean="0"/>
              <a:t>6/16/2026</a:t>
            </a:fld>
            <a:endParaRPr lang="en-US"/>
          </a:p>
        </p:txBody>
      </p:sp>
      <p:sp>
        <p:nvSpPr>
          <p:cNvPr id="6" name="Footer Placeholder 5">
            <a:extLst>
              <a:ext uri="{FF2B5EF4-FFF2-40B4-BE49-F238E27FC236}">
                <a16:creationId xmlns:a16="http://schemas.microsoft.com/office/drawing/2014/main" id="{0CFD4449-57DB-41D2-B49E-694E7C13FA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60CC2C-E50B-47D2-B62F-D5C4C9CDA7E8}"/>
              </a:ext>
            </a:extLst>
          </p:cNvPr>
          <p:cNvSpPr>
            <a:spLocks noGrp="1"/>
          </p:cNvSpPr>
          <p:nvPr>
            <p:ph type="sldNum" sz="quarter" idx="12"/>
          </p:nvPr>
        </p:nvSpPr>
        <p:spPr/>
        <p:txBody>
          <a:bodyPr/>
          <a:lstStyle/>
          <a:p>
            <a:fld id="{D637F8FC-4B86-4690-8888-22AB2F781BEF}" type="slidenum">
              <a:rPr lang="en-US" smtClean="0"/>
              <a:t>‹#›</a:t>
            </a:fld>
            <a:endParaRPr lang="en-US"/>
          </a:p>
        </p:txBody>
      </p:sp>
    </p:spTree>
    <p:extLst>
      <p:ext uri="{BB962C8B-B14F-4D97-AF65-F5344CB8AC3E}">
        <p14:creationId xmlns:p14="http://schemas.microsoft.com/office/powerpoint/2010/main" val="1774184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8530B-D0F2-4FC4-A10F-1E54EF82C877}"/>
              </a:ext>
            </a:extLst>
          </p:cNvPr>
          <p:cNvSpPr>
            <a:spLocks noGrp="1"/>
          </p:cNvSpPr>
          <p:nvPr>
            <p:ph type="title"/>
          </p:nvPr>
        </p:nvSpPr>
        <p:spPr>
          <a:xfrm>
            <a:off x="1638300" y="755118"/>
            <a:ext cx="9378304" cy="1222765"/>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1868865C-9D06-4FA3-BA3D-7187BB41B576}"/>
              </a:ext>
            </a:extLst>
          </p:cNvPr>
          <p:cNvSpPr>
            <a:spLocks noGrp="1"/>
          </p:cNvSpPr>
          <p:nvPr>
            <p:ph type="body" idx="1"/>
          </p:nvPr>
        </p:nvSpPr>
        <p:spPr>
          <a:xfrm>
            <a:off x="1638300" y="2034147"/>
            <a:ext cx="4529391" cy="681591"/>
          </a:xfrm>
        </p:spPr>
        <p:txBody>
          <a:bodyPr anchor="b">
            <a:normAutofit/>
          </a:bodyPr>
          <a:lstStyle>
            <a:lvl1pPr marL="0" indent="0">
              <a:buNone/>
              <a:defRPr sz="1800" b="1" cap="all" spc="2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3F656570-8F97-4B7E-A805-96925AC4781F}"/>
              </a:ext>
            </a:extLst>
          </p:cNvPr>
          <p:cNvSpPr>
            <a:spLocks noGrp="1"/>
          </p:cNvSpPr>
          <p:nvPr>
            <p:ph sz="half" idx="2"/>
          </p:nvPr>
        </p:nvSpPr>
        <p:spPr>
          <a:xfrm>
            <a:off x="1638300" y="2748405"/>
            <a:ext cx="4529391" cy="344125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4057EF54-F63F-4730-99EE-0E472578F512}"/>
              </a:ext>
            </a:extLst>
          </p:cNvPr>
          <p:cNvSpPr>
            <a:spLocks noGrp="1"/>
          </p:cNvSpPr>
          <p:nvPr>
            <p:ph type="body" sz="quarter" idx="3"/>
          </p:nvPr>
        </p:nvSpPr>
        <p:spPr>
          <a:xfrm>
            <a:off x="6487213" y="2034147"/>
            <a:ext cx="4529391" cy="681591"/>
          </a:xfrm>
        </p:spPr>
        <p:txBody>
          <a:bodyPr anchor="b">
            <a:normAutofit/>
          </a:bodyPr>
          <a:lstStyle>
            <a:lvl1pPr marL="0" indent="0">
              <a:buNone/>
              <a:defRPr sz="1800" b="1" cap="all" spc="2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5908453E-B012-4889-9F49-E1351532ADF2}"/>
              </a:ext>
            </a:extLst>
          </p:cNvPr>
          <p:cNvSpPr>
            <a:spLocks noGrp="1"/>
          </p:cNvSpPr>
          <p:nvPr>
            <p:ph sz="quarter" idx="4"/>
          </p:nvPr>
        </p:nvSpPr>
        <p:spPr>
          <a:xfrm>
            <a:off x="6487213" y="2748405"/>
            <a:ext cx="4529391" cy="344125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E89FC47A-8514-4C98-B1BE-FF6CC666C580}"/>
              </a:ext>
            </a:extLst>
          </p:cNvPr>
          <p:cNvSpPr>
            <a:spLocks noGrp="1"/>
          </p:cNvSpPr>
          <p:nvPr>
            <p:ph type="dt" sz="half" idx="10"/>
          </p:nvPr>
        </p:nvSpPr>
        <p:spPr/>
        <p:txBody>
          <a:bodyPr/>
          <a:lstStyle/>
          <a:p>
            <a:fld id="{B6D41BCC-AD73-4203-A5A6-E62EB28B0FE6}" type="datetimeFigureOut">
              <a:rPr lang="en-US" smtClean="0"/>
              <a:t>6/16/2026</a:t>
            </a:fld>
            <a:endParaRPr lang="en-US"/>
          </a:p>
        </p:txBody>
      </p:sp>
      <p:sp>
        <p:nvSpPr>
          <p:cNvPr id="8" name="Footer Placeholder 7">
            <a:extLst>
              <a:ext uri="{FF2B5EF4-FFF2-40B4-BE49-F238E27FC236}">
                <a16:creationId xmlns:a16="http://schemas.microsoft.com/office/drawing/2014/main" id="{CED4301A-D375-4163-9488-27A9CDC6FD3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EED6105-4A37-4D4B-9BE8-715FB732C924}"/>
              </a:ext>
            </a:extLst>
          </p:cNvPr>
          <p:cNvSpPr>
            <a:spLocks noGrp="1"/>
          </p:cNvSpPr>
          <p:nvPr>
            <p:ph type="sldNum" sz="quarter" idx="12"/>
          </p:nvPr>
        </p:nvSpPr>
        <p:spPr/>
        <p:txBody>
          <a:bodyPr/>
          <a:lstStyle/>
          <a:p>
            <a:fld id="{D637F8FC-4B86-4690-8888-22AB2F781BEF}" type="slidenum">
              <a:rPr lang="en-US" smtClean="0"/>
              <a:t>‹#›</a:t>
            </a:fld>
            <a:endParaRPr lang="en-US"/>
          </a:p>
        </p:txBody>
      </p:sp>
    </p:spTree>
    <p:extLst>
      <p:ext uri="{BB962C8B-B14F-4D97-AF65-F5344CB8AC3E}">
        <p14:creationId xmlns:p14="http://schemas.microsoft.com/office/powerpoint/2010/main" val="1272866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3007F-6649-4D23-8869-C1CC29D0096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88B85A1-41F9-4BC1-9C40-3E5D5C0425BF}"/>
              </a:ext>
            </a:extLst>
          </p:cNvPr>
          <p:cNvSpPr>
            <a:spLocks noGrp="1"/>
          </p:cNvSpPr>
          <p:nvPr>
            <p:ph type="dt" sz="half" idx="10"/>
          </p:nvPr>
        </p:nvSpPr>
        <p:spPr/>
        <p:txBody>
          <a:bodyPr/>
          <a:lstStyle/>
          <a:p>
            <a:fld id="{B6D41BCC-AD73-4203-A5A6-E62EB28B0FE6}" type="datetimeFigureOut">
              <a:rPr lang="en-US" smtClean="0"/>
              <a:t>6/16/2026</a:t>
            </a:fld>
            <a:endParaRPr lang="en-US"/>
          </a:p>
        </p:txBody>
      </p:sp>
      <p:sp>
        <p:nvSpPr>
          <p:cNvPr id="4" name="Footer Placeholder 3">
            <a:extLst>
              <a:ext uri="{FF2B5EF4-FFF2-40B4-BE49-F238E27FC236}">
                <a16:creationId xmlns:a16="http://schemas.microsoft.com/office/drawing/2014/main" id="{97B23774-EAA9-47ED-87EF-EE2B29A2580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2526550-DD4D-45E2-8916-8314C5D0680D}"/>
              </a:ext>
            </a:extLst>
          </p:cNvPr>
          <p:cNvSpPr>
            <a:spLocks noGrp="1"/>
          </p:cNvSpPr>
          <p:nvPr>
            <p:ph type="sldNum" sz="quarter" idx="12"/>
          </p:nvPr>
        </p:nvSpPr>
        <p:spPr/>
        <p:txBody>
          <a:bodyPr/>
          <a:lstStyle/>
          <a:p>
            <a:fld id="{D637F8FC-4B86-4690-8888-22AB2F781BEF}" type="slidenum">
              <a:rPr lang="en-US" smtClean="0"/>
              <a:t>‹#›</a:t>
            </a:fld>
            <a:endParaRPr lang="en-US"/>
          </a:p>
        </p:txBody>
      </p:sp>
    </p:spTree>
    <p:extLst>
      <p:ext uri="{BB962C8B-B14F-4D97-AF65-F5344CB8AC3E}">
        <p14:creationId xmlns:p14="http://schemas.microsoft.com/office/powerpoint/2010/main" val="3909766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35FACD-1A4D-49F3-8EA8-21B5C1A6A258}"/>
              </a:ext>
            </a:extLst>
          </p:cNvPr>
          <p:cNvSpPr>
            <a:spLocks noGrp="1"/>
          </p:cNvSpPr>
          <p:nvPr>
            <p:ph type="dt" sz="half" idx="10"/>
          </p:nvPr>
        </p:nvSpPr>
        <p:spPr/>
        <p:txBody>
          <a:bodyPr/>
          <a:lstStyle/>
          <a:p>
            <a:fld id="{B6D41BCC-AD73-4203-A5A6-E62EB28B0FE6}" type="datetimeFigureOut">
              <a:rPr lang="en-US" smtClean="0"/>
              <a:t>6/16/2026</a:t>
            </a:fld>
            <a:endParaRPr lang="en-US"/>
          </a:p>
        </p:txBody>
      </p:sp>
      <p:sp>
        <p:nvSpPr>
          <p:cNvPr id="3" name="Footer Placeholder 2">
            <a:extLst>
              <a:ext uri="{FF2B5EF4-FFF2-40B4-BE49-F238E27FC236}">
                <a16:creationId xmlns:a16="http://schemas.microsoft.com/office/drawing/2014/main" id="{C4FFD9DD-0E4E-4C36-AF85-B3EAD7FE613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6E6F4C8-14FA-4405-85EE-ABF53FB0377C}"/>
              </a:ext>
            </a:extLst>
          </p:cNvPr>
          <p:cNvSpPr>
            <a:spLocks noGrp="1"/>
          </p:cNvSpPr>
          <p:nvPr>
            <p:ph type="sldNum" sz="quarter" idx="12"/>
          </p:nvPr>
        </p:nvSpPr>
        <p:spPr/>
        <p:txBody>
          <a:bodyPr/>
          <a:lstStyle/>
          <a:p>
            <a:fld id="{D637F8FC-4B86-4690-8888-22AB2F781BEF}" type="slidenum">
              <a:rPr lang="en-US" smtClean="0"/>
              <a:t>‹#›</a:t>
            </a:fld>
            <a:endParaRPr lang="en-US"/>
          </a:p>
        </p:txBody>
      </p:sp>
    </p:spTree>
    <p:extLst>
      <p:ext uri="{BB962C8B-B14F-4D97-AF65-F5344CB8AC3E}">
        <p14:creationId xmlns:p14="http://schemas.microsoft.com/office/powerpoint/2010/main" val="3289393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E7C28-5DEE-493D-ABAD-38E4F2D75924}"/>
              </a:ext>
            </a:extLst>
          </p:cNvPr>
          <p:cNvSpPr>
            <a:spLocks noGrp="1"/>
          </p:cNvSpPr>
          <p:nvPr>
            <p:ph type="title"/>
          </p:nvPr>
        </p:nvSpPr>
        <p:spPr>
          <a:xfrm>
            <a:off x="1225621" y="1085481"/>
            <a:ext cx="3651180" cy="1657719"/>
          </a:xfrm>
        </p:spPr>
        <p:txBody>
          <a:bodyPr anchor="t"/>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1A5E79C5-E567-4F12-96B8-8BBEAE3D8B9F}"/>
              </a:ext>
            </a:extLst>
          </p:cNvPr>
          <p:cNvSpPr>
            <a:spLocks noGrp="1"/>
          </p:cNvSpPr>
          <p:nvPr>
            <p:ph idx="1"/>
          </p:nvPr>
        </p:nvSpPr>
        <p:spPr>
          <a:xfrm>
            <a:off x="5676900" y="1132676"/>
            <a:ext cx="5289480" cy="4728374"/>
          </a:xfrm>
        </p:spPr>
        <p:txBody>
          <a:bodyPr/>
          <a:lstStyle>
            <a:lvl1pPr>
              <a:lnSpc>
                <a:spcPct val="110000"/>
              </a:lnSpc>
              <a:defRPr sz="3200"/>
            </a:lvl1pPr>
            <a:lvl2pPr>
              <a:lnSpc>
                <a:spcPct val="110000"/>
              </a:lnSpc>
              <a:defRPr sz="2800"/>
            </a:lvl2pPr>
            <a:lvl3pPr>
              <a:lnSpc>
                <a:spcPct val="110000"/>
              </a:lnSpc>
              <a:defRPr sz="2400"/>
            </a:lvl3pPr>
            <a:lvl4pPr>
              <a:lnSpc>
                <a:spcPct val="110000"/>
              </a:lnSpc>
              <a:defRPr sz="2000"/>
            </a:lvl4pPr>
            <a:lvl5pPr>
              <a:lnSpc>
                <a:spcPct val="110000"/>
              </a:lnSpc>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5733DF7F-0B5C-40CE-A65F-779FA7EFBF1C}"/>
              </a:ext>
            </a:extLst>
          </p:cNvPr>
          <p:cNvSpPr>
            <a:spLocks noGrp="1"/>
          </p:cNvSpPr>
          <p:nvPr>
            <p:ph type="body" sz="half" idx="2"/>
          </p:nvPr>
        </p:nvSpPr>
        <p:spPr>
          <a:xfrm>
            <a:off x="1225621" y="2748406"/>
            <a:ext cx="3651180" cy="31126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4022248C-1826-4833-9592-383B5873AECA}"/>
              </a:ext>
            </a:extLst>
          </p:cNvPr>
          <p:cNvSpPr>
            <a:spLocks noGrp="1"/>
          </p:cNvSpPr>
          <p:nvPr>
            <p:ph type="dt" sz="half" idx="10"/>
          </p:nvPr>
        </p:nvSpPr>
        <p:spPr/>
        <p:txBody>
          <a:bodyPr/>
          <a:lstStyle/>
          <a:p>
            <a:fld id="{B6D41BCC-AD73-4203-A5A6-E62EB28B0FE6}" type="datetimeFigureOut">
              <a:rPr lang="en-US" smtClean="0"/>
              <a:t>6/16/2026</a:t>
            </a:fld>
            <a:endParaRPr lang="en-US"/>
          </a:p>
        </p:txBody>
      </p:sp>
      <p:sp>
        <p:nvSpPr>
          <p:cNvPr id="6" name="Footer Placeholder 5">
            <a:extLst>
              <a:ext uri="{FF2B5EF4-FFF2-40B4-BE49-F238E27FC236}">
                <a16:creationId xmlns:a16="http://schemas.microsoft.com/office/drawing/2014/main" id="{E80219DC-2646-42AD-897A-EB765DCBEF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F238D7-4EEA-475B-B1CA-C44B89BEA304}"/>
              </a:ext>
            </a:extLst>
          </p:cNvPr>
          <p:cNvSpPr>
            <a:spLocks noGrp="1"/>
          </p:cNvSpPr>
          <p:nvPr>
            <p:ph type="sldNum" sz="quarter" idx="12"/>
          </p:nvPr>
        </p:nvSpPr>
        <p:spPr/>
        <p:txBody>
          <a:bodyPr/>
          <a:lstStyle/>
          <a:p>
            <a:fld id="{D637F8FC-4B86-4690-8888-22AB2F781BEF}" type="slidenum">
              <a:rPr lang="en-US" smtClean="0"/>
              <a:t>‹#›</a:t>
            </a:fld>
            <a:endParaRPr lang="en-US"/>
          </a:p>
        </p:txBody>
      </p:sp>
    </p:spTree>
    <p:extLst>
      <p:ext uri="{BB962C8B-B14F-4D97-AF65-F5344CB8AC3E}">
        <p14:creationId xmlns:p14="http://schemas.microsoft.com/office/powerpoint/2010/main" val="35550701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D65BE-C907-4660-A586-71C6A1D101EC}"/>
              </a:ext>
            </a:extLst>
          </p:cNvPr>
          <p:cNvSpPr>
            <a:spLocks noGrp="1"/>
          </p:cNvSpPr>
          <p:nvPr>
            <p:ph type="title"/>
          </p:nvPr>
        </p:nvSpPr>
        <p:spPr>
          <a:xfrm>
            <a:off x="1219200" y="1085481"/>
            <a:ext cx="3657600" cy="1657719"/>
          </a:xfrm>
        </p:spPr>
        <p:txBody>
          <a:bodyPr anchor="t"/>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A044C8A9-67DF-419C-B2FC-3A879CCEF393}"/>
              </a:ext>
            </a:extLst>
          </p:cNvPr>
          <p:cNvSpPr>
            <a:spLocks noGrp="1"/>
          </p:cNvSpPr>
          <p:nvPr>
            <p:ph type="pic" idx="1"/>
          </p:nvPr>
        </p:nvSpPr>
        <p:spPr>
          <a:xfrm>
            <a:off x="5676900" y="1061885"/>
            <a:ext cx="5331069" cy="477556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EDA94A1-3058-402A-9C3F-2F210D91D990}"/>
              </a:ext>
            </a:extLst>
          </p:cNvPr>
          <p:cNvSpPr>
            <a:spLocks noGrp="1"/>
          </p:cNvSpPr>
          <p:nvPr>
            <p:ph type="body" sz="half" idx="2"/>
          </p:nvPr>
        </p:nvSpPr>
        <p:spPr>
          <a:xfrm>
            <a:off x="1219200" y="2748406"/>
            <a:ext cx="3657600" cy="31126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1BC3CA50-C8D8-4F83-B2F6-BCE825866405}"/>
              </a:ext>
            </a:extLst>
          </p:cNvPr>
          <p:cNvSpPr>
            <a:spLocks noGrp="1"/>
          </p:cNvSpPr>
          <p:nvPr>
            <p:ph type="dt" sz="half" idx="10"/>
          </p:nvPr>
        </p:nvSpPr>
        <p:spPr/>
        <p:txBody>
          <a:bodyPr/>
          <a:lstStyle/>
          <a:p>
            <a:fld id="{B6D41BCC-AD73-4203-A5A6-E62EB28B0FE6}" type="datetimeFigureOut">
              <a:rPr lang="en-US" smtClean="0"/>
              <a:t>6/16/2026</a:t>
            </a:fld>
            <a:endParaRPr lang="en-US"/>
          </a:p>
        </p:txBody>
      </p:sp>
      <p:sp>
        <p:nvSpPr>
          <p:cNvPr id="6" name="Footer Placeholder 5">
            <a:extLst>
              <a:ext uri="{FF2B5EF4-FFF2-40B4-BE49-F238E27FC236}">
                <a16:creationId xmlns:a16="http://schemas.microsoft.com/office/drawing/2014/main" id="{057E5BE3-7B02-4281-BD90-C1FAAF6368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FE256D-ACD5-438F-BA6F-605E5260E2E6}"/>
              </a:ext>
            </a:extLst>
          </p:cNvPr>
          <p:cNvSpPr>
            <a:spLocks noGrp="1"/>
          </p:cNvSpPr>
          <p:nvPr>
            <p:ph type="sldNum" sz="quarter" idx="12"/>
          </p:nvPr>
        </p:nvSpPr>
        <p:spPr/>
        <p:txBody>
          <a:bodyPr/>
          <a:lstStyle/>
          <a:p>
            <a:fld id="{D637F8FC-4B86-4690-8888-22AB2F781BEF}" type="slidenum">
              <a:rPr lang="en-US" smtClean="0"/>
              <a:t>‹#›</a:t>
            </a:fld>
            <a:endParaRPr lang="en-US"/>
          </a:p>
        </p:txBody>
      </p:sp>
    </p:spTree>
    <p:extLst>
      <p:ext uri="{BB962C8B-B14F-4D97-AF65-F5344CB8AC3E}">
        <p14:creationId xmlns:p14="http://schemas.microsoft.com/office/powerpoint/2010/main" val="37219549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sv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31A689-589E-4A73-9313-EF44F7E4E6BA}"/>
              </a:ext>
            </a:extLst>
          </p:cNvPr>
          <p:cNvSpPr>
            <a:spLocks noGrp="1"/>
          </p:cNvSpPr>
          <p:nvPr>
            <p:ph type="title"/>
          </p:nvPr>
        </p:nvSpPr>
        <p:spPr>
          <a:xfrm>
            <a:off x="1638299" y="685800"/>
            <a:ext cx="8915402" cy="13716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B2B11B8-9E77-4144-B9C1-FD164D9A11A6}"/>
              </a:ext>
            </a:extLst>
          </p:cNvPr>
          <p:cNvSpPr>
            <a:spLocks noGrp="1"/>
          </p:cNvSpPr>
          <p:nvPr>
            <p:ph type="body" idx="1"/>
          </p:nvPr>
        </p:nvSpPr>
        <p:spPr>
          <a:xfrm>
            <a:off x="1638300" y="2057400"/>
            <a:ext cx="8915402" cy="413725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D06E4CC-CF79-4C8D-9E5F-1BB517435A6F}"/>
              </a:ext>
            </a:extLst>
          </p:cNvPr>
          <p:cNvSpPr>
            <a:spLocks noGrp="1"/>
          </p:cNvSpPr>
          <p:nvPr>
            <p:ph type="dt" sz="half" idx="2"/>
          </p:nvPr>
        </p:nvSpPr>
        <p:spPr>
          <a:xfrm rot="5400000">
            <a:off x="-1001475" y="1517536"/>
            <a:ext cx="2801123" cy="365125"/>
          </a:xfrm>
          <a:prstGeom prst="rect">
            <a:avLst/>
          </a:prstGeom>
        </p:spPr>
        <p:txBody>
          <a:bodyPr vert="horz" lIns="91440" tIns="45720" rIns="91440" bIns="45720" rtlCol="0" anchor="ctr"/>
          <a:lstStyle>
            <a:lvl1pPr algn="l">
              <a:defRPr sz="800" cap="all" spc="100" baseline="0">
                <a:solidFill>
                  <a:schemeClr val="tx1"/>
                </a:solidFill>
              </a:defRPr>
            </a:lvl1pPr>
          </a:lstStyle>
          <a:p>
            <a:fld id="{B6D41BCC-AD73-4203-A5A6-E62EB28B0FE6}" type="datetimeFigureOut">
              <a:rPr lang="en-US" smtClean="0"/>
              <a:pPr/>
              <a:t>6/16/2026</a:t>
            </a:fld>
            <a:endParaRPr lang="en-US"/>
          </a:p>
        </p:txBody>
      </p:sp>
      <p:sp>
        <p:nvSpPr>
          <p:cNvPr id="5" name="Footer Placeholder 4">
            <a:extLst>
              <a:ext uri="{FF2B5EF4-FFF2-40B4-BE49-F238E27FC236}">
                <a16:creationId xmlns:a16="http://schemas.microsoft.com/office/drawing/2014/main" id="{E3D79449-05F6-4BC7-95DF-F04E1F161498}"/>
              </a:ext>
            </a:extLst>
          </p:cNvPr>
          <p:cNvSpPr>
            <a:spLocks noGrp="1"/>
          </p:cNvSpPr>
          <p:nvPr>
            <p:ph type="ftr" sz="quarter" idx="3"/>
          </p:nvPr>
        </p:nvSpPr>
        <p:spPr>
          <a:xfrm rot="5400000">
            <a:off x="10118764" y="4237870"/>
            <a:ext cx="3344053" cy="365125"/>
          </a:xfrm>
          <a:prstGeom prst="rect">
            <a:avLst/>
          </a:prstGeom>
        </p:spPr>
        <p:txBody>
          <a:bodyPr vert="horz" lIns="91440" tIns="45720" rIns="91440" bIns="45720" rtlCol="0" anchor="ctr"/>
          <a:lstStyle>
            <a:lvl1pPr algn="r">
              <a:defRPr sz="800" cap="all" spc="100" baseline="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E9317FE5-2D1F-4ECC-9460-08145C3BB933}"/>
              </a:ext>
            </a:extLst>
          </p:cNvPr>
          <p:cNvSpPr>
            <a:spLocks noGrp="1"/>
          </p:cNvSpPr>
          <p:nvPr>
            <p:ph type="sldNum" sz="quarter" idx="4"/>
          </p:nvPr>
        </p:nvSpPr>
        <p:spPr>
          <a:xfrm>
            <a:off x="11228877" y="6319138"/>
            <a:ext cx="710647" cy="365125"/>
          </a:xfrm>
          <a:prstGeom prst="rect">
            <a:avLst/>
          </a:prstGeom>
        </p:spPr>
        <p:txBody>
          <a:bodyPr vert="horz" lIns="91440" tIns="45720" rIns="91440" bIns="45720" rtlCol="0" anchor="ctr"/>
          <a:lstStyle>
            <a:lvl1pPr algn="r">
              <a:defRPr sz="800" cap="all" spc="100" baseline="0">
                <a:solidFill>
                  <a:schemeClr val="tx1"/>
                </a:solidFill>
              </a:defRPr>
            </a:lvl1pPr>
          </a:lstStyle>
          <a:p>
            <a:endParaRPr lang="en-US" dirty="0"/>
          </a:p>
        </p:txBody>
      </p:sp>
      <p:pic>
        <p:nvPicPr>
          <p:cNvPr id="8" name="Graphic 7">
            <a:extLst>
              <a:ext uri="{FF2B5EF4-FFF2-40B4-BE49-F238E27FC236}">
                <a16:creationId xmlns:a16="http://schemas.microsoft.com/office/drawing/2014/main" id="{324D6C34-56D9-67EE-20C6-D3CAAB4E13A3}"/>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335802" y="6092459"/>
            <a:ext cx="3637551" cy="679896"/>
          </a:xfrm>
          <a:prstGeom prst="rect">
            <a:avLst/>
          </a:prstGeom>
        </p:spPr>
      </p:pic>
    </p:spTree>
    <p:extLst>
      <p:ext uri="{BB962C8B-B14F-4D97-AF65-F5344CB8AC3E}">
        <p14:creationId xmlns:p14="http://schemas.microsoft.com/office/powerpoint/2010/main" val="3884723746"/>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1" r:id="rId6"/>
    <p:sldLayoutId id="2147483727" r:id="rId7"/>
    <p:sldLayoutId id="2147483728" r:id="rId8"/>
    <p:sldLayoutId id="2147483729" r:id="rId9"/>
    <p:sldLayoutId id="2147483730" r:id="rId10"/>
    <p:sldLayoutId id="2147483732" r:id="rId11"/>
  </p:sldLayoutIdLst>
  <p:txStyles>
    <p:titleStyle>
      <a:lvl1pPr algn="l" defTabSz="914400" rtl="0" eaLnBrk="1" latinLnBrk="0" hangingPunct="1">
        <a:lnSpc>
          <a:spcPct val="100000"/>
        </a:lnSpc>
        <a:spcBef>
          <a:spcPct val="0"/>
        </a:spcBef>
        <a:buNone/>
        <a:defRPr sz="32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50292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100584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23444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svg"/></Relationships>
</file>

<file path=ppt/slides/_rels/slide10.xml.rels><?xml version="1.0" encoding="UTF-8" standalone="yes"?>
<Relationships xmlns="http://schemas.openxmlformats.org/package/2006/relationships"><Relationship Id="rId3" Type="http://schemas.openxmlformats.org/officeDocument/2006/relationships/hyperlink" Target="mailto:aileen@aileencarson.com" TargetMode="External"/><Relationship Id="rId7"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www.instagram.com/" TargetMode="External"/><Relationship Id="rId5" Type="http://schemas.openxmlformats.org/officeDocument/2006/relationships/hyperlink" Target="https://www.linkedin.com/in/aileencarson/" TargetMode="External"/><Relationship Id="rId4" Type="http://schemas.openxmlformats.org/officeDocument/2006/relationships/hyperlink" Target="http://www.aileencarson.com/"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mailchi.mp/aileencarson.com/embracing-neurodiversity"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3" name="Rectangle 332">
            <a:extLst>
              <a:ext uri="{FF2B5EF4-FFF2-40B4-BE49-F238E27FC236}">
                <a16:creationId xmlns:a16="http://schemas.microsoft.com/office/drawing/2014/main" id="{2CFB7124-993E-4CF3-A0CA-A32DF6CC44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Rectangle 333">
            <a:extLst>
              <a:ext uri="{FF2B5EF4-FFF2-40B4-BE49-F238E27FC236}">
                <a16:creationId xmlns:a16="http://schemas.microsoft.com/office/drawing/2014/main" id="{0694F4EA-6586-4537-8435-1C89CECA27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679400" cy="6857999"/>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995383-A665-09AE-9531-D985FEBE59D7}"/>
              </a:ext>
            </a:extLst>
          </p:cNvPr>
          <p:cNvSpPr>
            <a:spLocks noGrp="1"/>
          </p:cNvSpPr>
          <p:nvPr>
            <p:ph type="ctrTitle"/>
          </p:nvPr>
        </p:nvSpPr>
        <p:spPr>
          <a:xfrm>
            <a:off x="1213076" y="1607462"/>
            <a:ext cx="3663724" cy="2016553"/>
          </a:xfrm>
        </p:spPr>
        <p:txBody>
          <a:bodyPr anchor="b">
            <a:normAutofit/>
          </a:bodyPr>
          <a:lstStyle/>
          <a:p>
            <a:pPr>
              <a:lnSpc>
                <a:spcPct val="90000"/>
              </a:lnSpc>
            </a:pPr>
            <a:r>
              <a:rPr lang="en-US" sz="3200"/>
              <a:t>Embracing Neurodiversity</a:t>
            </a:r>
            <a:br>
              <a:rPr lang="en-US" sz="3200"/>
            </a:br>
            <a:r>
              <a:rPr lang="en-US" sz="3200"/>
              <a:t>in Community Engagement</a:t>
            </a:r>
            <a:endParaRPr lang="en-GB" sz="3200"/>
          </a:p>
        </p:txBody>
      </p:sp>
      <p:pic>
        <p:nvPicPr>
          <p:cNvPr id="8" name="Picture 7">
            <a:extLst>
              <a:ext uri="{FF2B5EF4-FFF2-40B4-BE49-F238E27FC236}">
                <a16:creationId xmlns:a16="http://schemas.microsoft.com/office/drawing/2014/main" id="{4ECF8090-B0A8-5840-D32F-0B21EB25FA8A}"/>
              </a:ext>
            </a:extLst>
          </p:cNvPr>
          <p:cNvPicPr>
            <a:picLocks noChangeAspect="1"/>
          </p:cNvPicPr>
          <p:nvPr/>
        </p:nvPicPr>
        <p:blipFill>
          <a:blip r:embed="rId3"/>
          <a:stretch>
            <a:fillRect/>
          </a:stretch>
        </p:blipFill>
        <p:spPr>
          <a:xfrm>
            <a:off x="6639875" y="2104002"/>
            <a:ext cx="4586762" cy="1100822"/>
          </a:xfrm>
          <a:prstGeom prst="rect">
            <a:avLst/>
          </a:prstGeom>
        </p:spPr>
      </p:pic>
      <p:pic>
        <p:nvPicPr>
          <p:cNvPr id="5" name="Graphic 4">
            <a:extLst>
              <a:ext uri="{FF2B5EF4-FFF2-40B4-BE49-F238E27FC236}">
                <a16:creationId xmlns:a16="http://schemas.microsoft.com/office/drawing/2014/main" id="{AF233443-0F70-FCB6-25BE-24EFF3A90A46}"/>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39950" y="3635585"/>
            <a:ext cx="4588927" cy="857718"/>
          </a:xfrm>
          <a:prstGeom prst="rect">
            <a:avLst/>
          </a:prstGeom>
        </p:spPr>
      </p:pic>
    </p:spTree>
    <p:extLst>
      <p:ext uri="{BB962C8B-B14F-4D97-AF65-F5344CB8AC3E}">
        <p14:creationId xmlns:p14="http://schemas.microsoft.com/office/powerpoint/2010/main" val="39322295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846B5-F578-CC1D-B319-2B41CB5B7EF6}"/>
              </a:ext>
            </a:extLst>
          </p:cNvPr>
          <p:cNvSpPr>
            <a:spLocks noGrp="1"/>
          </p:cNvSpPr>
          <p:nvPr>
            <p:ph type="title"/>
          </p:nvPr>
        </p:nvSpPr>
        <p:spPr/>
        <p:txBody>
          <a:bodyPr/>
          <a:lstStyle/>
          <a:p>
            <a:r>
              <a:rPr lang="en-US" dirty="0"/>
              <a:t>Contact me</a:t>
            </a:r>
            <a:endParaRPr lang="en-GB" dirty="0"/>
          </a:p>
        </p:txBody>
      </p:sp>
      <p:sp>
        <p:nvSpPr>
          <p:cNvPr id="3" name="Content Placeholder 2">
            <a:extLst>
              <a:ext uri="{FF2B5EF4-FFF2-40B4-BE49-F238E27FC236}">
                <a16:creationId xmlns:a16="http://schemas.microsoft.com/office/drawing/2014/main" id="{80CABBE0-9C13-0586-76A9-7090120C1EC4}"/>
              </a:ext>
            </a:extLst>
          </p:cNvPr>
          <p:cNvSpPr>
            <a:spLocks noGrp="1"/>
          </p:cNvSpPr>
          <p:nvPr>
            <p:ph idx="1"/>
          </p:nvPr>
        </p:nvSpPr>
        <p:spPr/>
        <p:txBody>
          <a:bodyPr>
            <a:normAutofit/>
          </a:bodyPr>
          <a:lstStyle/>
          <a:p>
            <a:r>
              <a:rPr lang="en-US" sz="2400" dirty="0">
                <a:latin typeface="+mj-lt"/>
              </a:rPr>
              <a:t>Phone: 07952 964366</a:t>
            </a:r>
          </a:p>
          <a:p>
            <a:r>
              <a:rPr lang="en-US" sz="2400" dirty="0">
                <a:latin typeface="+mj-lt"/>
              </a:rPr>
              <a:t>Email: </a:t>
            </a:r>
            <a:r>
              <a:rPr lang="en-US" sz="2400" dirty="0">
                <a:latin typeface="+mj-lt"/>
                <a:hlinkClick r:id="rId3">
                  <a:extLst>
                    <a:ext uri="{A12FA001-AC4F-418D-AE19-62706E023703}">
                      <ahyp:hlinkClr xmlns:ahyp="http://schemas.microsoft.com/office/drawing/2018/hyperlinkcolor" val="tx"/>
                    </a:ext>
                  </a:extLst>
                </a:hlinkClick>
              </a:rPr>
              <a:t>aileen@aileencarson.com</a:t>
            </a:r>
            <a:endParaRPr lang="en-US" sz="2400" dirty="0">
              <a:latin typeface="+mj-lt"/>
            </a:endParaRPr>
          </a:p>
          <a:p>
            <a:r>
              <a:rPr lang="en-US" sz="2400" dirty="0">
                <a:latin typeface="+mj-lt"/>
              </a:rPr>
              <a:t>Website: </a:t>
            </a:r>
            <a:r>
              <a:rPr lang="en-US" sz="2400" dirty="0">
                <a:latin typeface="+mj-lt"/>
                <a:hlinkClick r:id="rId4">
                  <a:extLst>
                    <a:ext uri="{A12FA001-AC4F-418D-AE19-62706E023703}">
                      <ahyp:hlinkClr xmlns:ahyp="http://schemas.microsoft.com/office/drawing/2018/hyperlinkcolor" val="tx"/>
                    </a:ext>
                  </a:extLst>
                </a:hlinkClick>
              </a:rPr>
              <a:t>www.aileencarson.com</a:t>
            </a:r>
            <a:endParaRPr lang="en-US" sz="2400" dirty="0">
              <a:latin typeface="+mj-lt"/>
            </a:endParaRPr>
          </a:p>
          <a:p>
            <a:r>
              <a:rPr lang="en-US" sz="2400" dirty="0">
                <a:latin typeface="+mj-lt"/>
              </a:rPr>
              <a:t>LinkedIn: </a:t>
            </a:r>
            <a:r>
              <a:rPr lang="en-GB" sz="2400" dirty="0">
                <a:latin typeface="+mj-lt"/>
                <a:hlinkClick r:id="rId5">
                  <a:extLst>
                    <a:ext uri="{A12FA001-AC4F-418D-AE19-62706E023703}">
                      <ahyp:hlinkClr xmlns:ahyp="http://schemas.microsoft.com/office/drawing/2018/hyperlinkcolor" val="tx"/>
                    </a:ext>
                  </a:extLst>
                </a:hlinkClick>
              </a:rPr>
              <a:t>https://www.linkedin.com/in/aileencarson/</a:t>
            </a:r>
            <a:endParaRPr lang="en-US" sz="2400" dirty="0">
              <a:latin typeface="+mj-lt"/>
            </a:endParaRPr>
          </a:p>
          <a:p>
            <a:r>
              <a:rPr lang="en-US" sz="2400" dirty="0">
                <a:latin typeface="+mj-lt"/>
              </a:rPr>
              <a:t>Instagram: </a:t>
            </a:r>
            <a:r>
              <a:rPr lang="en-GB" sz="2400" dirty="0">
                <a:latin typeface="+mj-lt"/>
                <a:hlinkClick r:id="rId6">
                  <a:extLst>
                    <a:ext uri="{A12FA001-AC4F-418D-AE19-62706E023703}">
                      <ahyp:hlinkClr xmlns:ahyp="http://schemas.microsoft.com/office/drawing/2018/hyperlinkcolor" val="tx"/>
                    </a:ext>
                  </a:extLst>
                </a:hlinkClick>
              </a:rPr>
              <a:t>https://www.instagram.com/</a:t>
            </a:r>
            <a:r>
              <a:rPr lang="en-GB" sz="2400" dirty="0">
                <a:latin typeface="+mj-lt"/>
              </a:rPr>
              <a:t>aileen_carson_coaching</a:t>
            </a:r>
            <a:endParaRPr lang="en-US" sz="2400" dirty="0">
              <a:latin typeface="+mj-lt"/>
            </a:endParaRPr>
          </a:p>
        </p:txBody>
      </p:sp>
      <p:pic>
        <p:nvPicPr>
          <p:cNvPr id="6" name="Picture 5" descr="A qr code with a black background&#10;&#10;Description automatically generated">
            <a:extLst>
              <a:ext uri="{FF2B5EF4-FFF2-40B4-BE49-F238E27FC236}">
                <a16:creationId xmlns:a16="http://schemas.microsoft.com/office/drawing/2014/main" id="{37C21F5F-431F-4AD4-1EE0-C27D7C1DB00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72552" y="1505527"/>
            <a:ext cx="1637193" cy="1693499"/>
          </a:xfrm>
          <a:prstGeom prst="rect">
            <a:avLst/>
          </a:prstGeom>
        </p:spPr>
      </p:pic>
    </p:spTree>
    <p:extLst>
      <p:ext uri="{BB962C8B-B14F-4D97-AF65-F5344CB8AC3E}">
        <p14:creationId xmlns:p14="http://schemas.microsoft.com/office/powerpoint/2010/main" val="30201993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EDE40-BF6E-61E4-3CDB-67426EC88756}"/>
              </a:ext>
            </a:extLst>
          </p:cNvPr>
          <p:cNvSpPr>
            <a:spLocks noGrp="1"/>
          </p:cNvSpPr>
          <p:nvPr>
            <p:ph type="title"/>
          </p:nvPr>
        </p:nvSpPr>
        <p:spPr/>
        <p:txBody>
          <a:bodyPr/>
          <a:lstStyle/>
          <a:p>
            <a:r>
              <a:rPr lang="en-US" dirty="0"/>
              <a:t>Agenda</a:t>
            </a:r>
            <a:endParaRPr lang="en-GB" dirty="0"/>
          </a:p>
        </p:txBody>
      </p:sp>
      <p:sp>
        <p:nvSpPr>
          <p:cNvPr id="3" name="Content Placeholder 2">
            <a:extLst>
              <a:ext uri="{FF2B5EF4-FFF2-40B4-BE49-F238E27FC236}">
                <a16:creationId xmlns:a16="http://schemas.microsoft.com/office/drawing/2014/main" id="{3738E962-C0FF-5660-6310-BE523194CE7B}"/>
              </a:ext>
            </a:extLst>
          </p:cNvPr>
          <p:cNvSpPr>
            <a:spLocks noGrp="1"/>
          </p:cNvSpPr>
          <p:nvPr>
            <p:ph idx="1"/>
          </p:nvPr>
        </p:nvSpPr>
        <p:spPr/>
        <p:txBody>
          <a:bodyPr>
            <a:normAutofit/>
          </a:bodyPr>
          <a:lstStyle/>
          <a:p>
            <a:r>
              <a:rPr lang="en-US" sz="2400" b="1" dirty="0"/>
              <a:t>What is neurodiversity?</a:t>
            </a:r>
          </a:p>
          <a:p>
            <a:r>
              <a:rPr lang="en-US" sz="2400" b="1" dirty="0"/>
              <a:t>Spiky profiles</a:t>
            </a:r>
          </a:p>
          <a:p>
            <a:r>
              <a:rPr lang="en-US" sz="2400" b="1" dirty="0"/>
              <a:t>Strengths and challenges</a:t>
            </a:r>
          </a:p>
          <a:p>
            <a:r>
              <a:rPr lang="en-US" sz="2400" b="1" dirty="0"/>
              <a:t>Community engagement: what to consider</a:t>
            </a:r>
          </a:p>
          <a:p>
            <a:endParaRPr lang="en-US" sz="2400" b="1" dirty="0"/>
          </a:p>
        </p:txBody>
      </p:sp>
    </p:spTree>
    <p:extLst>
      <p:ext uri="{BB962C8B-B14F-4D97-AF65-F5344CB8AC3E}">
        <p14:creationId xmlns:p14="http://schemas.microsoft.com/office/powerpoint/2010/main" val="33665961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51B1F-BD28-34B0-E49F-A61F8D1687A3}"/>
              </a:ext>
            </a:extLst>
          </p:cNvPr>
          <p:cNvSpPr>
            <a:spLocks noGrp="1"/>
          </p:cNvSpPr>
          <p:nvPr>
            <p:ph type="title"/>
          </p:nvPr>
        </p:nvSpPr>
        <p:spPr/>
        <p:txBody>
          <a:bodyPr/>
          <a:lstStyle/>
          <a:p>
            <a:r>
              <a:rPr lang="en-GB" dirty="0"/>
              <a:t>What is neurodiversity?</a:t>
            </a:r>
          </a:p>
        </p:txBody>
      </p:sp>
      <p:sp>
        <p:nvSpPr>
          <p:cNvPr id="4" name="Content Placeholder 8">
            <a:extLst>
              <a:ext uri="{FF2B5EF4-FFF2-40B4-BE49-F238E27FC236}">
                <a16:creationId xmlns:a16="http://schemas.microsoft.com/office/drawing/2014/main" id="{82E5118A-7503-4858-86DB-657CB5024141}"/>
              </a:ext>
            </a:extLst>
          </p:cNvPr>
          <p:cNvSpPr>
            <a:spLocks noGrp="1"/>
          </p:cNvSpPr>
          <p:nvPr>
            <p:ph idx="1"/>
          </p:nvPr>
        </p:nvSpPr>
        <p:spPr>
          <a:xfrm>
            <a:off x="1182689" y="1809750"/>
            <a:ext cx="4913312" cy="4384675"/>
          </a:xfrm>
        </p:spPr>
        <p:txBody>
          <a:bodyPr>
            <a:normAutofit lnSpcReduction="10000"/>
          </a:bodyPr>
          <a:lstStyle/>
          <a:p>
            <a:r>
              <a:rPr lang="en-US" sz="2300" b="1" dirty="0"/>
              <a:t>Neurodiversity is the concept that we are all different in terms of our neurocognitive abilities.</a:t>
            </a:r>
          </a:p>
          <a:p>
            <a:r>
              <a:rPr lang="en-US" sz="2300" b="1" dirty="0"/>
              <a:t>We all think, process and experience the world differently.</a:t>
            </a:r>
          </a:p>
          <a:p>
            <a:r>
              <a:rPr lang="en-US" sz="2300" b="1" dirty="0"/>
              <a:t>It covers autism, ADHD, dyslexia, dyscalculia, dyspraxia, dysgraphia, Tourette syndrome and others.</a:t>
            </a:r>
          </a:p>
          <a:p>
            <a:r>
              <a:rPr lang="en-US" sz="2300" b="1" dirty="0"/>
              <a:t>15-20% of the population is neurodivergent.</a:t>
            </a:r>
          </a:p>
          <a:p>
            <a:endParaRPr lang="en-US" b="1" dirty="0"/>
          </a:p>
        </p:txBody>
      </p:sp>
      <p:pic>
        <p:nvPicPr>
          <p:cNvPr id="5" name="Picture 4">
            <a:extLst>
              <a:ext uri="{FF2B5EF4-FFF2-40B4-BE49-F238E27FC236}">
                <a16:creationId xmlns:a16="http://schemas.microsoft.com/office/drawing/2014/main" id="{28E00BBE-27FC-58FD-4339-B8C73B17425B}"/>
              </a:ext>
            </a:extLst>
          </p:cNvPr>
          <p:cNvPicPr>
            <a:picLocks noChangeAspect="1"/>
          </p:cNvPicPr>
          <p:nvPr/>
        </p:nvPicPr>
        <p:blipFill>
          <a:blip r:embed="rId3"/>
          <a:stretch>
            <a:fillRect/>
          </a:stretch>
        </p:blipFill>
        <p:spPr>
          <a:xfrm>
            <a:off x="6635709" y="1868288"/>
            <a:ext cx="4102964" cy="3692540"/>
          </a:xfrm>
          <a:prstGeom prst="rect">
            <a:avLst/>
          </a:prstGeom>
        </p:spPr>
      </p:pic>
    </p:spTree>
    <p:extLst>
      <p:ext uri="{BB962C8B-B14F-4D97-AF65-F5344CB8AC3E}">
        <p14:creationId xmlns:p14="http://schemas.microsoft.com/office/powerpoint/2010/main" val="3237866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DDBE7-B854-5C77-F2C0-5B3D21A63A95}"/>
              </a:ext>
            </a:extLst>
          </p:cNvPr>
          <p:cNvSpPr>
            <a:spLocks noGrp="1"/>
          </p:cNvSpPr>
          <p:nvPr>
            <p:ph type="title"/>
          </p:nvPr>
        </p:nvSpPr>
        <p:spPr/>
        <p:txBody>
          <a:bodyPr/>
          <a:lstStyle/>
          <a:p>
            <a:r>
              <a:rPr lang="en-US" dirty="0"/>
              <a:t>Spiky profiles</a:t>
            </a:r>
            <a:endParaRPr lang="en-GB" dirty="0"/>
          </a:p>
        </p:txBody>
      </p:sp>
      <p:pic>
        <p:nvPicPr>
          <p:cNvPr id="9" name="Content Placeholder 8" descr="A diagram of a graph&#10;&#10;AI-generated content may be incorrect.">
            <a:extLst>
              <a:ext uri="{FF2B5EF4-FFF2-40B4-BE49-F238E27FC236}">
                <a16:creationId xmlns:a16="http://schemas.microsoft.com/office/drawing/2014/main" id="{5CB09F5E-EA76-1F1A-0E9D-19CF7FEB80C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19727" y="1672389"/>
            <a:ext cx="7556884" cy="4499811"/>
          </a:xfrm>
        </p:spPr>
      </p:pic>
    </p:spTree>
    <p:extLst>
      <p:ext uri="{BB962C8B-B14F-4D97-AF65-F5344CB8AC3E}">
        <p14:creationId xmlns:p14="http://schemas.microsoft.com/office/powerpoint/2010/main" val="42370782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A1190-8540-DEEA-B8B3-102E583F121C}"/>
              </a:ext>
            </a:extLst>
          </p:cNvPr>
          <p:cNvSpPr>
            <a:spLocks noGrp="1"/>
          </p:cNvSpPr>
          <p:nvPr>
            <p:ph type="title"/>
          </p:nvPr>
        </p:nvSpPr>
        <p:spPr/>
        <p:txBody>
          <a:bodyPr/>
          <a:lstStyle/>
          <a:p>
            <a:r>
              <a:rPr lang="en-US" dirty="0"/>
              <a:t>Strengths</a:t>
            </a:r>
            <a:endParaRPr lang="en-GB" dirty="0"/>
          </a:p>
        </p:txBody>
      </p:sp>
      <p:sp>
        <p:nvSpPr>
          <p:cNvPr id="3" name="Content Placeholder 2">
            <a:extLst>
              <a:ext uri="{FF2B5EF4-FFF2-40B4-BE49-F238E27FC236}">
                <a16:creationId xmlns:a16="http://schemas.microsoft.com/office/drawing/2014/main" id="{B82929B1-B01D-8F32-938D-CAC3AF837133}"/>
              </a:ext>
            </a:extLst>
          </p:cNvPr>
          <p:cNvSpPr>
            <a:spLocks noGrp="1"/>
          </p:cNvSpPr>
          <p:nvPr>
            <p:ph idx="1"/>
          </p:nvPr>
        </p:nvSpPr>
        <p:spPr>
          <a:xfrm>
            <a:off x="1182255" y="1810328"/>
            <a:ext cx="4913745" cy="4384332"/>
          </a:xfrm>
        </p:spPr>
        <p:txBody>
          <a:bodyPr/>
          <a:lstStyle/>
          <a:p>
            <a:endParaRPr lang="en-GB" sz="2400" b="1" dirty="0"/>
          </a:p>
          <a:p>
            <a:endParaRPr lang="en-GB" dirty="0"/>
          </a:p>
        </p:txBody>
      </p:sp>
      <p:sp>
        <p:nvSpPr>
          <p:cNvPr id="5" name="TextBox 4">
            <a:extLst>
              <a:ext uri="{FF2B5EF4-FFF2-40B4-BE49-F238E27FC236}">
                <a16:creationId xmlns:a16="http://schemas.microsoft.com/office/drawing/2014/main" id="{6EF02862-A1DA-9D01-0658-7208FE917561}"/>
              </a:ext>
            </a:extLst>
          </p:cNvPr>
          <p:cNvSpPr txBox="1"/>
          <p:nvPr/>
        </p:nvSpPr>
        <p:spPr>
          <a:xfrm>
            <a:off x="6096000" y="1780025"/>
            <a:ext cx="5199106" cy="3944670"/>
          </a:xfrm>
          <a:prstGeom prst="rect">
            <a:avLst/>
          </a:prstGeom>
          <a:noFill/>
        </p:spPr>
        <p:txBody>
          <a:bodyPr wrap="square">
            <a:spAutoFit/>
          </a:bodyPr>
          <a:lstStyle/>
          <a:p>
            <a:pPr marL="342900" indent="-342900">
              <a:spcBef>
                <a:spcPts val="1000"/>
              </a:spcBef>
              <a:buFont typeface="Arial" panose="020B0604020202020204" pitchFamily="34" charset="0"/>
              <a:buChar char="•"/>
              <a:defRPr/>
            </a:pPr>
            <a:r>
              <a:rPr lang="en-US" sz="2400" b="1" dirty="0"/>
              <a:t>Ability to hyperfocus</a:t>
            </a:r>
          </a:p>
          <a:p>
            <a:pPr marL="342900" indent="-342900">
              <a:spcBef>
                <a:spcPts val="1000"/>
              </a:spcBef>
              <a:buFont typeface="Arial" panose="020B0604020202020204" pitchFamily="34" charset="0"/>
              <a:buChar char="•"/>
              <a:defRPr/>
            </a:pPr>
            <a:r>
              <a:rPr lang="en-US" sz="2400" b="1" dirty="0"/>
              <a:t>Passion and enthusiasm</a:t>
            </a:r>
          </a:p>
          <a:p>
            <a:pPr marL="342900" indent="-342900">
              <a:spcBef>
                <a:spcPts val="1000"/>
              </a:spcBef>
              <a:buFont typeface="Arial" panose="020B0604020202020204" pitchFamily="34" charset="0"/>
              <a:buChar char="•"/>
              <a:defRPr/>
            </a:pPr>
            <a:r>
              <a:rPr lang="en-US" sz="2400" b="1" dirty="0"/>
              <a:t>Problem-solving abilities</a:t>
            </a:r>
          </a:p>
          <a:p>
            <a:pPr marL="342900" indent="-342900">
              <a:spcBef>
                <a:spcPts val="1000"/>
              </a:spcBef>
              <a:buFont typeface="Arial" panose="020B0604020202020204" pitchFamily="34" charset="0"/>
              <a:buChar char="•"/>
              <a:defRPr/>
            </a:pPr>
            <a:r>
              <a:rPr lang="en-US" sz="2400" b="1" dirty="0"/>
              <a:t>Creativity and innovation</a:t>
            </a:r>
          </a:p>
          <a:p>
            <a:pPr marL="342900" indent="-342900">
              <a:spcBef>
                <a:spcPts val="1000"/>
              </a:spcBef>
              <a:buFont typeface="Arial" panose="020B0604020202020204" pitchFamily="34" charset="0"/>
              <a:buChar char="•"/>
              <a:defRPr/>
            </a:pPr>
            <a:r>
              <a:rPr lang="en-US" sz="2400" b="1" dirty="0"/>
              <a:t>Tenacity</a:t>
            </a:r>
            <a:endParaRPr kumimoji="0" lang="en-US" sz="2400" b="1" i="0" u="none" strike="noStrike" kern="1200" cap="none" spc="0" normalizeH="0" baseline="0" noProof="0" dirty="0">
              <a:ln>
                <a:noFill/>
              </a:ln>
              <a:solidFill>
                <a:prstClr val="black"/>
              </a:solidFill>
              <a:effectLst/>
              <a:uLnTx/>
              <a:uFillTx/>
              <a:latin typeface="Avenir Next LT Pro Light"/>
              <a:ea typeface="+mn-ea"/>
              <a:cs typeface="+mn-cs"/>
            </a:endParaRPr>
          </a:p>
          <a:p>
            <a:pPr marL="342900" marR="0" lvl="0" indent="-342900" algn="l" defTabSz="914400" rtl="0" eaLnBrk="1" fontAlgn="auto" latinLnBrk="0" hangingPunct="1">
              <a:spcBef>
                <a:spcPts val="100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Avenir Next LT Pro Light"/>
                <a:ea typeface="+mn-ea"/>
                <a:cs typeface="+mn-cs"/>
              </a:rPr>
              <a:t>Em</a:t>
            </a:r>
            <a:r>
              <a:rPr lang="en-US" sz="2400" b="1" dirty="0" err="1">
                <a:solidFill>
                  <a:prstClr val="black"/>
                </a:solidFill>
                <a:latin typeface="Avenir Next LT Pro Light"/>
              </a:rPr>
              <a:t>pathy</a:t>
            </a:r>
            <a:endParaRPr lang="en-US" sz="2400" b="1" dirty="0">
              <a:solidFill>
                <a:prstClr val="black"/>
              </a:solidFill>
              <a:latin typeface="Avenir Next LT Pro Light"/>
            </a:endParaRPr>
          </a:p>
          <a:p>
            <a:pPr marL="342900" marR="0" lvl="0" indent="-342900" algn="l" defTabSz="914400" rtl="0" eaLnBrk="1" fontAlgn="auto" latinLnBrk="0" hangingPunct="1">
              <a:spcBef>
                <a:spcPts val="1000"/>
              </a:spcBef>
              <a:spcAft>
                <a:spcPts val="0"/>
              </a:spcAft>
              <a:buClrTx/>
              <a:buSzTx/>
              <a:buFont typeface="Arial" panose="020B0604020202020204" pitchFamily="34" charset="0"/>
              <a:buChar char="•"/>
              <a:tabLst/>
              <a:defRPr/>
            </a:pPr>
            <a:r>
              <a:rPr lang="en-US" sz="2400" b="1" dirty="0">
                <a:solidFill>
                  <a:prstClr val="black"/>
                </a:solidFill>
                <a:latin typeface="Avenir Next LT Pro Light"/>
              </a:rPr>
              <a:t>Attention to detail</a:t>
            </a:r>
          </a:p>
          <a:p>
            <a:pPr marL="342900" marR="0" lvl="0" indent="-342900" algn="l" defTabSz="914400" rtl="0" eaLnBrk="1" fontAlgn="auto" latinLnBrk="0" hangingPunct="1">
              <a:spcBef>
                <a:spcPts val="100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Avenir Next LT Pro Light"/>
                <a:ea typeface="+mn-ea"/>
                <a:cs typeface="+mn-cs"/>
              </a:rPr>
              <a:t>Spotting </a:t>
            </a:r>
            <a:r>
              <a:rPr kumimoji="0" lang="en-US" sz="2400" b="1" i="0" u="none" strike="noStrike" kern="1200" cap="none" spc="0" normalizeH="0" baseline="0" noProof="0" dirty="0" err="1">
                <a:ln>
                  <a:noFill/>
                </a:ln>
                <a:solidFill>
                  <a:prstClr val="black"/>
                </a:solidFill>
                <a:effectLst/>
                <a:uLnTx/>
                <a:uFillTx/>
                <a:latin typeface="Avenir Next LT Pro Light"/>
                <a:ea typeface="+mn-ea"/>
                <a:cs typeface="+mn-cs"/>
              </a:rPr>
              <a:t>patte</a:t>
            </a:r>
            <a:r>
              <a:rPr lang="en-US" sz="2400" b="1" dirty="0" err="1">
                <a:solidFill>
                  <a:prstClr val="black"/>
                </a:solidFill>
                <a:latin typeface="Avenir Next LT Pro Light"/>
              </a:rPr>
              <a:t>rns</a:t>
            </a:r>
            <a:r>
              <a:rPr lang="en-US" sz="2400" b="1" dirty="0">
                <a:solidFill>
                  <a:prstClr val="black"/>
                </a:solidFill>
                <a:latin typeface="Avenir Next LT Pro Light"/>
              </a:rPr>
              <a:t> others don’t</a:t>
            </a:r>
            <a:endParaRPr kumimoji="0" lang="en-US" sz="2400" b="1" i="0" u="none" strike="noStrike" kern="1200" cap="none" spc="0" normalizeH="0" baseline="0" noProof="0" dirty="0">
              <a:ln>
                <a:noFill/>
              </a:ln>
              <a:solidFill>
                <a:prstClr val="black"/>
              </a:solidFill>
              <a:effectLst/>
              <a:uLnTx/>
              <a:uFillTx/>
              <a:latin typeface="Avenir Next LT Pro Light"/>
              <a:ea typeface="+mn-ea"/>
              <a:cs typeface="+mn-cs"/>
            </a:endParaRPr>
          </a:p>
        </p:txBody>
      </p:sp>
      <p:pic>
        <p:nvPicPr>
          <p:cNvPr id="6" name="Picture 5" descr="A person climbing a large rock&#10;&#10;AI-generated content may be incorrect.">
            <a:extLst>
              <a:ext uri="{FF2B5EF4-FFF2-40B4-BE49-F238E27FC236}">
                <a16:creationId xmlns:a16="http://schemas.microsoft.com/office/drawing/2014/main" id="{7668DE25-2833-E605-F44C-EE584B7CA0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2255" y="1833323"/>
            <a:ext cx="4913745" cy="3838074"/>
          </a:xfrm>
          <a:prstGeom prst="rect">
            <a:avLst/>
          </a:prstGeom>
        </p:spPr>
      </p:pic>
    </p:spTree>
    <p:extLst>
      <p:ext uri="{BB962C8B-B14F-4D97-AF65-F5344CB8AC3E}">
        <p14:creationId xmlns:p14="http://schemas.microsoft.com/office/powerpoint/2010/main" val="40303200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CD787-D5F7-EE15-703D-7986FFF61057}"/>
              </a:ext>
            </a:extLst>
          </p:cNvPr>
          <p:cNvSpPr>
            <a:spLocks noGrp="1"/>
          </p:cNvSpPr>
          <p:nvPr>
            <p:ph type="title"/>
          </p:nvPr>
        </p:nvSpPr>
        <p:spPr/>
        <p:txBody>
          <a:bodyPr/>
          <a:lstStyle/>
          <a:p>
            <a:r>
              <a:rPr lang="en-US" dirty="0"/>
              <a:t>Challenges</a:t>
            </a:r>
            <a:endParaRPr lang="en-GB" dirty="0"/>
          </a:p>
        </p:txBody>
      </p:sp>
      <p:sp>
        <p:nvSpPr>
          <p:cNvPr id="4" name="Content Placeholder 2">
            <a:extLst>
              <a:ext uri="{FF2B5EF4-FFF2-40B4-BE49-F238E27FC236}">
                <a16:creationId xmlns:a16="http://schemas.microsoft.com/office/drawing/2014/main" id="{BA6DFFBA-6538-04E0-9E51-A263864BF6AE}"/>
              </a:ext>
            </a:extLst>
          </p:cNvPr>
          <p:cNvSpPr>
            <a:spLocks noGrp="1"/>
          </p:cNvSpPr>
          <p:nvPr>
            <p:ph idx="1"/>
          </p:nvPr>
        </p:nvSpPr>
        <p:spPr>
          <a:xfrm>
            <a:off x="1182689" y="1809750"/>
            <a:ext cx="4913312" cy="4687303"/>
          </a:xfrm>
        </p:spPr>
        <p:txBody>
          <a:bodyPr>
            <a:normAutofit/>
          </a:bodyPr>
          <a:lstStyle/>
          <a:p>
            <a:r>
              <a:rPr lang="en-US" sz="2400" b="1" dirty="0"/>
              <a:t>Time management</a:t>
            </a:r>
          </a:p>
          <a:p>
            <a:r>
              <a:rPr lang="en-US" sz="2400" b="1" dirty="0"/>
              <a:t>Organisation</a:t>
            </a:r>
          </a:p>
          <a:p>
            <a:r>
              <a:rPr lang="en-US" sz="2400" b="1" dirty="0"/>
              <a:t>Following non-specific instructions</a:t>
            </a:r>
          </a:p>
          <a:p>
            <a:r>
              <a:rPr lang="en-US" sz="2400" b="1" dirty="0"/>
              <a:t>Emotional regulation</a:t>
            </a:r>
          </a:p>
          <a:p>
            <a:r>
              <a:rPr lang="en-US" sz="2400" b="1" dirty="0"/>
              <a:t>Sensory sensitivities</a:t>
            </a:r>
          </a:p>
          <a:p>
            <a:r>
              <a:rPr lang="en-US" sz="2400" b="1" dirty="0"/>
              <a:t>Social cues</a:t>
            </a:r>
          </a:p>
          <a:p>
            <a:r>
              <a:rPr lang="en-US" sz="2400" b="1" dirty="0"/>
              <a:t>Learning new processes</a:t>
            </a:r>
          </a:p>
          <a:p>
            <a:endParaRPr lang="en-US" sz="2400" b="1" dirty="0"/>
          </a:p>
          <a:p>
            <a:pPr marL="0" indent="0">
              <a:buNone/>
            </a:pPr>
            <a:endParaRPr lang="en-US" sz="2400" b="1" dirty="0"/>
          </a:p>
        </p:txBody>
      </p:sp>
      <p:sp>
        <p:nvSpPr>
          <p:cNvPr id="5" name="Content Placeholder 3">
            <a:extLst>
              <a:ext uri="{FF2B5EF4-FFF2-40B4-BE49-F238E27FC236}">
                <a16:creationId xmlns:a16="http://schemas.microsoft.com/office/drawing/2014/main" id="{141C90C6-785C-A695-9F3B-EF22DC73783F}"/>
              </a:ext>
            </a:extLst>
          </p:cNvPr>
          <p:cNvSpPr txBox="1">
            <a:spLocks/>
          </p:cNvSpPr>
          <p:nvPr/>
        </p:nvSpPr>
        <p:spPr>
          <a:xfrm>
            <a:off x="6465664" y="1809750"/>
            <a:ext cx="4543647" cy="4125038"/>
          </a:xfrm>
          <a:prstGeom prst="rect">
            <a:avLst/>
          </a:prstGeom>
        </p:spPr>
        <p:txBody>
          <a:bodyPr/>
          <a:lst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50292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100584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23444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endParaRPr kumimoji="0" lang="en-US" sz="2400" b="1" i="0" u="none" strike="noStrike" kern="1200" cap="none" spc="0" normalizeH="0" baseline="0" noProof="0" dirty="0">
              <a:ln>
                <a:noFill/>
              </a:ln>
              <a:solidFill>
                <a:prstClr val="black"/>
              </a:solidFill>
              <a:effectLst/>
              <a:uLnTx/>
              <a:uFillTx/>
              <a:latin typeface="Avenir Next LT Pro Light"/>
              <a:ea typeface="+mn-ea"/>
              <a:cs typeface="+mn-cs"/>
            </a:endParaRPr>
          </a:p>
        </p:txBody>
      </p:sp>
      <p:pic>
        <p:nvPicPr>
          <p:cNvPr id="6" name="Picture 5" descr="A close-up of a staircase&#10;&#10;AI-generated content may be incorrect.">
            <a:extLst>
              <a:ext uri="{FF2B5EF4-FFF2-40B4-BE49-F238E27FC236}">
                <a16:creationId xmlns:a16="http://schemas.microsoft.com/office/drawing/2014/main" id="{B4285A03-4D77-350B-45E4-C45912F75D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2542869"/>
            <a:ext cx="5726336" cy="3221064"/>
          </a:xfrm>
          <a:prstGeom prst="rect">
            <a:avLst/>
          </a:prstGeom>
        </p:spPr>
      </p:pic>
    </p:spTree>
    <p:extLst>
      <p:ext uri="{BB962C8B-B14F-4D97-AF65-F5344CB8AC3E}">
        <p14:creationId xmlns:p14="http://schemas.microsoft.com/office/powerpoint/2010/main" val="14074368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067C3-4B5E-2C08-C319-83DB5F35ED61}"/>
              </a:ext>
            </a:extLst>
          </p:cNvPr>
          <p:cNvSpPr>
            <a:spLocks noGrp="1"/>
          </p:cNvSpPr>
          <p:nvPr>
            <p:ph type="title"/>
          </p:nvPr>
        </p:nvSpPr>
        <p:spPr>
          <a:xfrm>
            <a:off x="1182255" y="695131"/>
            <a:ext cx="9827490" cy="819727"/>
          </a:xfrm>
        </p:spPr>
        <p:txBody>
          <a:bodyPr/>
          <a:lstStyle/>
          <a:p>
            <a:r>
              <a:rPr lang="en-US" dirty="0"/>
              <a:t>Community engagement: what to consider</a:t>
            </a:r>
            <a:endParaRPr lang="en-GB" dirty="0"/>
          </a:p>
        </p:txBody>
      </p:sp>
      <p:sp>
        <p:nvSpPr>
          <p:cNvPr id="3" name="Content Placeholder 2">
            <a:extLst>
              <a:ext uri="{FF2B5EF4-FFF2-40B4-BE49-F238E27FC236}">
                <a16:creationId xmlns:a16="http://schemas.microsoft.com/office/drawing/2014/main" id="{C9A7EAC6-76AD-204E-D0BA-157201E407A1}"/>
              </a:ext>
            </a:extLst>
          </p:cNvPr>
          <p:cNvSpPr>
            <a:spLocks noGrp="1"/>
          </p:cNvSpPr>
          <p:nvPr>
            <p:ph idx="1"/>
          </p:nvPr>
        </p:nvSpPr>
        <p:spPr>
          <a:xfrm>
            <a:off x="1182256" y="1626781"/>
            <a:ext cx="9827489" cy="4384332"/>
          </a:xfrm>
        </p:spPr>
        <p:txBody>
          <a:bodyPr>
            <a:noAutofit/>
          </a:bodyPr>
          <a:lstStyle/>
          <a:p>
            <a:pPr>
              <a:lnSpc>
                <a:spcPct val="107000"/>
              </a:lnSpc>
              <a:spcAft>
                <a:spcPts val="800"/>
              </a:spcAft>
            </a:pPr>
            <a:r>
              <a:rPr lang="en-GB" sz="2200" kern="100" dirty="0">
                <a:latin typeface="+mj-lt"/>
                <a:ea typeface="Aptos" panose="020B0004020202020204" pitchFamily="34" charset="0"/>
                <a:cs typeface="Times New Roman" panose="02020603050405020304" pitchFamily="18" charset="0"/>
              </a:rPr>
              <a:t>Written communication needs to be accessible – break up text with headings and bullet points.</a:t>
            </a:r>
            <a:endParaRPr lang="en-GB" sz="2200" kern="100" dirty="0">
              <a:effectLst/>
              <a:latin typeface="+mj-lt"/>
              <a:ea typeface="Aptos" panose="020B0004020202020204" pitchFamily="34" charset="0"/>
              <a:cs typeface="Times New Roman" panose="02020603050405020304" pitchFamily="18" charset="0"/>
            </a:endParaRPr>
          </a:p>
          <a:p>
            <a:pPr>
              <a:lnSpc>
                <a:spcPct val="107000"/>
              </a:lnSpc>
              <a:spcAft>
                <a:spcPts val="800"/>
              </a:spcAft>
            </a:pPr>
            <a:r>
              <a:rPr lang="en-GB" sz="2200" kern="100" dirty="0">
                <a:effectLst/>
                <a:latin typeface="+mj-lt"/>
                <a:ea typeface="Aptos" panose="020B0004020202020204" pitchFamily="34" charset="0"/>
                <a:cs typeface="Times New Roman" panose="02020603050405020304" pitchFamily="18" charset="0"/>
              </a:rPr>
              <a:t>Ensure communication is very </a:t>
            </a:r>
            <a:r>
              <a:rPr lang="en-GB" sz="2200" kern="100" dirty="0">
                <a:latin typeface="+mj-lt"/>
                <a:ea typeface="Aptos" panose="020B0004020202020204" pitchFamily="34" charset="0"/>
                <a:cs typeface="Times New Roman" panose="02020603050405020304" pitchFamily="18" charset="0"/>
              </a:rPr>
              <a:t>clear and specific and give people the opportunity to ask questions or request clarification.</a:t>
            </a:r>
          </a:p>
          <a:p>
            <a:pPr>
              <a:lnSpc>
                <a:spcPct val="107000"/>
              </a:lnSpc>
              <a:spcAft>
                <a:spcPts val="800"/>
              </a:spcAft>
            </a:pPr>
            <a:r>
              <a:rPr lang="en-GB" sz="2200" kern="100" dirty="0">
                <a:effectLst/>
                <a:latin typeface="+mj-lt"/>
                <a:ea typeface="Aptos" panose="020B0004020202020204" pitchFamily="34" charset="0"/>
                <a:cs typeface="Times New Roman" panose="02020603050405020304" pitchFamily="18" charset="0"/>
              </a:rPr>
              <a:t>Provide different types </a:t>
            </a:r>
            <a:r>
              <a:rPr lang="en-GB" sz="2200" kern="100" dirty="0">
                <a:latin typeface="+mj-lt"/>
                <a:ea typeface="Aptos" panose="020B0004020202020204" pitchFamily="34" charset="0"/>
                <a:cs typeface="Times New Roman" panose="02020603050405020304" pitchFamily="18" charset="0"/>
              </a:rPr>
              <a:t>of opportunities for people to participate. For example, some people might find it difficult to participate in focus groups if they need time to process information and think of a response.</a:t>
            </a:r>
          </a:p>
          <a:p>
            <a:pPr>
              <a:lnSpc>
                <a:spcPct val="107000"/>
              </a:lnSpc>
              <a:spcAft>
                <a:spcPts val="800"/>
              </a:spcAft>
            </a:pPr>
            <a:r>
              <a:rPr lang="en-GB" sz="2200" kern="100" dirty="0">
                <a:latin typeface="+mj-lt"/>
                <a:ea typeface="Aptos" panose="020B0004020202020204" pitchFamily="34" charset="0"/>
                <a:cs typeface="Times New Roman" panose="02020603050405020304" pitchFamily="18" charset="0"/>
              </a:rPr>
              <a:t>Consider the environment, particularly for those with sensory sensitivities.</a:t>
            </a:r>
          </a:p>
          <a:p>
            <a:pPr>
              <a:lnSpc>
                <a:spcPct val="107000"/>
              </a:lnSpc>
              <a:spcAft>
                <a:spcPts val="800"/>
              </a:spcAft>
            </a:pPr>
            <a:r>
              <a:rPr lang="en-GB" sz="2200" kern="100" dirty="0">
                <a:effectLst/>
                <a:latin typeface="+mj-lt"/>
                <a:ea typeface="Aptos" panose="020B0004020202020204" pitchFamily="34" charset="0"/>
                <a:cs typeface="Times New Roman" panose="02020603050405020304" pitchFamily="18" charset="0"/>
              </a:rPr>
              <a:t>Train staff on neurodiversity.</a:t>
            </a:r>
            <a:endParaRPr lang="en-GB" sz="2200" kern="100" dirty="0">
              <a:latin typeface="+mj-lt"/>
              <a:ea typeface="Aptos" panose="020B0004020202020204" pitchFamily="34" charset="0"/>
              <a:cs typeface="Times New Roman" panose="02020603050405020304" pitchFamily="18" charset="0"/>
            </a:endParaRPr>
          </a:p>
          <a:p>
            <a:pPr marL="0" indent="0">
              <a:lnSpc>
                <a:spcPct val="107000"/>
              </a:lnSpc>
              <a:spcAft>
                <a:spcPts val="800"/>
              </a:spcAft>
              <a:buNone/>
            </a:pPr>
            <a:endParaRPr lang="en-GB" sz="2000" kern="100" dirty="0">
              <a:effectLst/>
              <a:latin typeface="+mj-lt"/>
              <a:ea typeface="Aptos" panose="020B0004020202020204" pitchFamily="34" charset="0"/>
              <a:cs typeface="Times New Roman" panose="02020603050405020304" pitchFamily="18" charset="0"/>
            </a:endParaRPr>
          </a:p>
          <a:p>
            <a:pPr marL="0" indent="0">
              <a:buNone/>
            </a:pPr>
            <a:endParaRPr lang="en-GB" sz="2400" dirty="0">
              <a:solidFill>
                <a:srgbClr val="000000"/>
              </a:solidFill>
              <a:effectLst/>
              <a:latin typeface="+mj-lt"/>
              <a:ea typeface="Calibri" panose="020F0502020204030204" pitchFamily="34" charset="0"/>
            </a:endParaRPr>
          </a:p>
        </p:txBody>
      </p:sp>
      <p:sp>
        <p:nvSpPr>
          <p:cNvPr id="4" name="Content Placeholder 2">
            <a:extLst>
              <a:ext uri="{FF2B5EF4-FFF2-40B4-BE49-F238E27FC236}">
                <a16:creationId xmlns:a16="http://schemas.microsoft.com/office/drawing/2014/main" id="{73A6F83A-DC6C-BF51-E0E9-8EFA65975695}"/>
              </a:ext>
            </a:extLst>
          </p:cNvPr>
          <p:cNvSpPr txBox="1">
            <a:spLocks/>
          </p:cNvSpPr>
          <p:nvPr/>
        </p:nvSpPr>
        <p:spPr>
          <a:xfrm>
            <a:off x="6096000" y="1810328"/>
            <a:ext cx="4656570" cy="4384332"/>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50292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100584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23444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prstClr val="black"/>
              </a:solidFill>
              <a:effectLst/>
              <a:uLnTx/>
              <a:uFillTx/>
              <a:latin typeface="Avenir Next LT Pro Light"/>
              <a:ea typeface="+mn-ea"/>
              <a:cs typeface="+mn-cs"/>
            </a:endParaRPr>
          </a:p>
        </p:txBody>
      </p:sp>
    </p:spTree>
    <p:extLst>
      <p:ext uri="{BB962C8B-B14F-4D97-AF65-F5344CB8AC3E}">
        <p14:creationId xmlns:p14="http://schemas.microsoft.com/office/powerpoint/2010/main" val="3326003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E350B8-CD79-215B-0931-F3D7C537BC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E2A193-826A-B867-A1E1-AB06C23E07E6}"/>
              </a:ext>
            </a:extLst>
          </p:cNvPr>
          <p:cNvSpPr>
            <a:spLocks noGrp="1"/>
          </p:cNvSpPr>
          <p:nvPr>
            <p:ph type="title"/>
          </p:nvPr>
        </p:nvSpPr>
        <p:spPr>
          <a:xfrm>
            <a:off x="1182255" y="695131"/>
            <a:ext cx="9827490" cy="819727"/>
          </a:xfrm>
        </p:spPr>
        <p:txBody>
          <a:bodyPr/>
          <a:lstStyle/>
          <a:p>
            <a:r>
              <a:rPr lang="en-US" dirty="0"/>
              <a:t>Community engagement: what to consider</a:t>
            </a:r>
            <a:endParaRPr lang="en-GB" dirty="0"/>
          </a:p>
        </p:txBody>
      </p:sp>
      <p:sp>
        <p:nvSpPr>
          <p:cNvPr id="3" name="Content Placeholder 2">
            <a:extLst>
              <a:ext uri="{FF2B5EF4-FFF2-40B4-BE49-F238E27FC236}">
                <a16:creationId xmlns:a16="http://schemas.microsoft.com/office/drawing/2014/main" id="{4B7EB6BD-FC18-32E4-95BC-7B7FAB0D9DAD}"/>
              </a:ext>
            </a:extLst>
          </p:cNvPr>
          <p:cNvSpPr>
            <a:spLocks noGrp="1"/>
          </p:cNvSpPr>
          <p:nvPr>
            <p:ph idx="1"/>
          </p:nvPr>
        </p:nvSpPr>
        <p:spPr>
          <a:xfrm>
            <a:off x="1182256" y="1626781"/>
            <a:ext cx="9827489" cy="4384332"/>
          </a:xfrm>
        </p:spPr>
        <p:txBody>
          <a:bodyPr>
            <a:noAutofit/>
          </a:bodyPr>
          <a:lstStyle/>
          <a:p>
            <a:pPr>
              <a:lnSpc>
                <a:spcPct val="107000"/>
              </a:lnSpc>
              <a:spcAft>
                <a:spcPts val="800"/>
              </a:spcAft>
            </a:pPr>
            <a:r>
              <a:rPr lang="en-GB" sz="2200" kern="100" dirty="0">
                <a:latin typeface="+mj-lt"/>
                <a:ea typeface="Aptos" panose="020B0004020202020204" pitchFamily="34" charset="0"/>
                <a:cs typeface="Times New Roman" panose="02020603050405020304" pitchFamily="18" charset="0"/>
              </a:rPr>
              <a:t>Tailor feedback processes to different neurodivergent needs  - avoid one-size-fits-all solutions – this will ensure your processes are inclusive for everyone</a:t>
            </a:r>
          </a:p>
          <a:p>
            <a:pPr>
              <a:lnSpc>
                <a:spcPct val="107000"/>
              </a:lnSpc>
              <a:spcAft>
                <a:spcPts val="800"/>
              </a:spcAft>
            </a:pPr>
            <a:r>
              <a:rPr lang="en-GB" sz="2200" kern="100" dirty="0">
                <a:effectLst/>
                <a:latin typeface="+mj-lt"/>
                <a:ea typeface="Aptos" panose="020B0004020202020204" pitchFamily="34" charset="0"/>
                <a:cs typeface="Times New Roman" panose="02020603050405020304" pitchFamily="18" charset="0"/>
              </a:rPr>
              <a:t>Provide regular, consistent opportunities for feedback.</a:t>
            </a:r>
          </a:p>
          <a:p>
            <a:pPr>
              <a:lnSpc>
                <a:spcPct val="107000"/>
              </a:lnSpc>
              <a:spcAft>
                <a:spcPts val="800"/>
              </a:spcAft>
            </a:pPr>
            <a:r>
              <a:rPr lang="en-GB" sz="2200" kern="100" dirty="0">
                <a:latin typeface="+mj-lt"/>
                <a:ea typeface="Aptos" panose="020B0004020202020204" pitchFamily="34" charset="0"/>
                <a:cs typeface="Times New Roman" panose="02020603050405020304" pitchFamily="18" charset="0"/>
              </a:rPr>
              <a:t>Don’t forget to make the most of people’s strengths.</a:t>
            </a:r>
          </a:p>
          <a:p>
            <a:pPr>
              <a:lnSpc>
                <a:spcPct val="107000"/>
              </a:lnSpc>
              <a:spcAft>
                <a:spcPts val="800"/>
              </a:spcAft>
            </a:pPr>
            <a:r>
              <a:rPr lang="en-GB" sz="2200" kern="100" dirty="0">
                <a:latin typeface="+mj-lt"/>
                <a:ea typeface="Aptos" panose="020B0004020202020204" pitchFamily="34" charset="0"/>
                <a:cs typeface="Times New Roman" panose="02020603050405020304" pitchFamily="18" charset="0"/>
              </a:rPr>
              <a:t>Psychological safety.</a:t>
            </a:r>
          </a:p>
          <a:p>
            <a:pPr>
              <a:lnSpc>
                <a:spcPct val="107000"/>
              </a:lnSpc>
              <a:spcAft>
                <a:spcPts val="800"/>
              </a:spcAft>
            </a:pPr>
            <a:r>
              <a:rPr lang="en-GB" sz="2200" kern="100" dirty="0">
                <a:latin typeface="+mj-lt"/>
                <a:ea typeface="Aptos" panose="020B0004020202020204" pitchFamily="34" charset="0"/>
                <a:cs typeface="Times New Roman" panose="02020603050405020304" pitchFamily="18" charset="0"/>
              </a:rPr>
              <a:t>Ask how people need to communicate – the more you know about someone’s communication needs, the easier you will make it for them to participate.</a:t>
            </a:r>
            <a:endParaRPr lang="en-GB" sz="2200" kern="100" dirty="0">
              <a:effectLst/>
              <a:latin typeface="+mj-lt"/>
              <a:ea typeface="Aptos" panose="020B0004020202020204" pitchFamily="34" charset="0"/>
              <a:cs typeface="Times New Roman" panose="02020603050405020304" pitchFamily="18" charset="0"/>
            </a:endParaRPr>
          </a:p>
          <a:p>
            <a:pPr>
              <a:lnSpc>
                <a:spcPct val="107000"/>
              </a:lnSpc>
              <a:spcAft>
                <a:spcPts val="800"/>
              </a:spcAft>
            </a:pPr>
            <a:endParaRPr lang="en-GB" sz="2000" kern="100" dirty="0">
              <a:latin typeface="+mj-lt"/>
              <a:ea typeface="Aptos" panose="020B0004020202020204" pitchFamily="34" charset="0"/>
              <a:cs typeface="Times New Roman" panose="02020603050405020304" pitchFamily="18" charset="0"/>
            </a:endParaRPr>
          </a:p>
          <a:p>
            <a:pPr>
              <a:lnSpc>
                <a:spcPct val="107000"/>
              </a:lnSpc>
              <a:spcAft>
                <a:spcPts val="800"/>
              </a:spcAft>
            </a:pPr>
            <a:endParaRPr lang="en-GB" sz="2000" kern="100" dirty="0">
              <a:latin typeface="+mj-lt"/>
              <a:ea typeface="Aptos" panose="020B0004020202020204" pitchFamily="34" charset="0"/>
              <a:cs typeface="Times New Roman" panose="02020603050405020304" pitchFamily="18" charset="0"/>
            </a:endParaRPr>
          </a:p>
          <a:p>
            <a:pPr marL="0" indent="0">
              <a:lnSpc>
                <a:spcPct val="107000"/>
              </a:lnSpc>
              <a:spcAft>
                <a:spcPts val="800"/>
              </a:spcAft>
              <a:buNone/>
            </a:pPr>
            <a:endParaRPr lang="en-GB" sz="2000" kern="100" dirty="0">
              <a:effectLst/>
              <a:latin typeface="+mj-lt"/>
              <a:ea typeface="Aptos" panose="020B0004020202020204" pitchFamily="34" charset="0"/>
              <a:cs typeface="Times New Roman" panose="02020603050405020304" pitchFamily="18" charset="0"/>
            </a:endParaRPr>
          </a:p>
          <a:p>
            <a:pPr marL="0" indent="0">
              <a:buNone/>
            </a:pPr>
            <a:endParaRPr lang="en-GB" sz="2400" dirty="0">
              <a:solidFill>
                <a:srgbClr val="000000"/>
              </a:solidFill>
              <a:effectLst/>
              <a:latin typeface="+mj-lt"/>
              <a:ea typeface="Calibri" panose="020F0502020204030204" pitchFamily="34" charset="0"/>
            </a:endParaRPr>
          </a:p>
        </p:txBody>
      </p:sp>
      <p:sp>
        <p:nvSpPr>
          <p:cNvPr id="4" name="Content Placeholder 2">
            <a:extLst>
              <a:ext uri="{FF2B5EF4-FFF2-40B4-BE49-F238E27FC236}">
                <a16:creationId xmlns:a16="http://schemas.microsoft.com/office/drawing/2014/main" id="{4B1F456C-0829-2829-3F18-6356D12CA694}"/>
              </a:ext>
            </a:extLst>
          </p:cNvPr>
          <p:cNvSpPr txBox="1">
            <a:spLocks/>
          </p:cNvSpPr>
          <p:nvPr/>
        </p:nvSpPr>
        <p:spPr>
          <a:xfrm>
            <a:off x="6096000" y="1810328"/>
            <a:ext cx="4656570" cy="4384332"/>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50292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100584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23444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prstClr val="black"/>
              </a:solidFill>
              <a:effectLst/>
              <a:uLnTx/>
              <a:uFillTx/>
              <a:latin typeface="Avenir Next LT Pro Light"/>
              <a:ea typeface="+mn-ea"/>
              <a:cs typeface="+mn-cs"/>
            </a:endParaRPr>
          </a:p>
        </p:txBody>
      </p:sp>
    </p:spTree>
    <p:extLst>
      <p:ext uri="{BB962C8B-B14F-4D97-AF65-F5344CB8AC3E}">
        <p14:creationId xmlns:p14="http://schemas.microsoft.com/office/powerpoint/2010/main" val="3290883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846B5-F578-CC1D-B319-2B41CB5B7EF6}"/>
              </a:ext>
            </a:extLst>
          </p:cNvPr>
          <p:cNvSpPr>
            <a:spLocks noGrp="1"/>
          </p:cNvSpPr>
          <p:nvPr>
            <p:ph type="title"/>
          </p:nvPr>
        </p:nvSpPr>
        <p:spPr/>
        <p:txBody>
          <a:bodyPr/>
          <a:lstStyle/>
          <a:p>
            <a:r>
              <a:rPr lang="en-US" dirty="0"/>
              <a:t>Free guide</a:t>
            </a:r>
            <a:endParaRPr lang="en-GB" dirty="0"/>
          </a:p>
        </p:txBody>
      </p:sp>
      <p:sp>
        <p:nvSpPr>
          <p:cNvPr id="3" name="Content Placeholder 2">
            <a:extLst>
              <a:ext uri="{FF2B5EF4-FFF2-40B4-BE49-F238E27FC236}">
                <a16:creationId xmlns:a16="http://schemas.microsoft.com/office/drawing/2014/main" id="{80CABBE0-9C13-0586-76A9-7090120C1EC4}"/>
              </a:ext>
            </a:extLst>
          </p:cNvPr>
          <p:cNvSpPr>
            <a:spLocks noGrp="1"/>
          </p:cNvSpPr>
          <p:nvPr>
            <p:ph idx="1"/>
          </p:nvPr>
        </p:nvSpPr>
        <p:spPr/>
        <p:txBody>
          <a:bodyPr>
            <a:normAutofit/>
          </a:bodyPr>
          <a:lstStyle/>
          <a:p>
            <a:pPr marL="0" indent="0">
              <a:buNone/>
            </a:pPr>
            <a:r>
              <a:rPr lang="en-US" sz="2400" b="1" dirty="0">
                <a:latin typeface="+mj-lt"/>
              </a:rPr>
              <a:t>Embracing neurodiversity in the workplace</a:t>
            </a:r>
          </a:p>
          <a:p>
            <a:pPr marL="0" indent="0">
              <a:buNone/>
            </a:pPr>
            <a:r>
              <a:rPr lang="en-GB" sz="2400" dirty="0">
                <a:hlinkClick r:id="rId3">
                  <a:extLst>
                    <a:ext uri="{A12FA001-AC4F-418D-AE19-62706E023703}">
                      <ahyp:hlinkClr xmlns:ahyp="http://schemas.microsoft.com/office/drawing/2018/hyperlinkcolor" val="tx"/>
                    </a:ext>
                  </a:extLst>
                </a:hlinkClick>
              </a:rPr>
              <a:t>https://mailchi.mp/aileencarson.com/embracing-neurodiversity</a:t>
            </a:r>
            <a:endParaRPr lang="en-GB" sz="2400" dirty="0"/>
          </a:p>
          <a:p>
            <a:pPr marL="0" indent="0">
              <a:buNone/>
            </a:pPr>
            <a:endParaRPr lang="en-GB" sz="2400" dirty="0"/>
          </a:p>
          <a:p>
            <a:pPr marL="0" indent="0">
              <a:buNone/>
            </a:pPr>
            <a:endParaRPr lang="en-GB" sz="2400" dirty="0"/>
          </a:p>
          <a:p>
            <a:endParaRPr lang="en-US" sz="2400" dirty="0">
              <a:latin typeface="+mj-lt"/>
            </a:endParaRPr>
          </a:p>
          <a:p>
            <a:endParaRPr lang="en-US" sz="2400" dirty="0">
              <a:latin typeface="+mj-lt"/>
            </a:endParaRPr>
          </a:p>
          <a:p>
            <a:endParaRPr lang="en-US" sz="2400" dirty="0">
              <a:latin typeface="+mj-lt"/>
            </a:endParaRPr>
          </a:p>
        </p:txBody>
      </p:sp>
      <p:pic>
        <p:nvPicPr>
          <p:cNvPr id="5" name="Picture 4">
            <a:extLst>
              <a:ext uri="{FF2B5EF4-FFF2-40B4-BE49-F238E27FC236}">
                <a16:creationId xmlns:a16="http://schemas.microsoft.com/office/drawing/2014/main" id="{F2A18D70-4B33-BB45-06EB-3D2510CF0A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01318" y="3513168"/>
            <a:ext cx="1809713" cy="1809713"/>
          </a:xfrm>
          <a:prstGeom prst="rect">
            <a:avLst/>
          </a:prstGeom>
        </p:spPr>
      </p:pic>
    </p:spTree>
    <p:extLst>
      <p:ext uri="{BB962C8B-B14F-4D97-AF65-F5344CB8AC3E}">
        <p14:creationId xmlns:p14="http://schemas.microsoft.com/office/powerpoint/2010/main" val="2381454981"/>
      </p:ext>
    </p:extLst>
  </p:cSld>
  <p:clrMapOvr>
    <a:masterClrMapping/>
  </p:clrMapOvr>
</p:sld>
</file>

<file path=ppt/theme/theme1.xml><?xml version="1.0" encoding="utf-8"?>
<a:theme xmlns:a="http://schemas.openxmlformats.org/drawingml/2006/main" name="EncaseVTI">
  <a:themeElements>
    <a:clrScheme name="Encase">
      <a:dk1>
        <a:sysClr val="windowText" lastClr="000000"/>
      </a:dk1>
      <a:lt1>
        <a:sysClr val="window" lastClr="FFFFFF"/>
      </a:lt1>
      <a:dk2>
        <a:srgbClr val="1E2121"/>
      </a:dk2>
      <a:lt2>
        <a:srgbClr val="EFECEB"/>
      </a:lt2>
      <a:accent1>
        <a:srgbClr val="717059"/>
      </a:accent1>
      <a:accent2>
        <a:srgbClr val="B9A17E"/>
      </a:accent2>
      <a:accent3>
        <a:srgbClr val="766752"/>
      </a:accent3>
      <a:accent4>
        <a:srgbClr val="A28578"/>
      </a:accent4>
      <a:accent5>
        <a:srgbClr val="6E736D"/>
      </a:accent5>
      <a:accent6>
        <a:srgbClr val="BE8366"/>
      </a:accent6>
      <a:hlink>
        <a:srgbClr val="B5714F"/>
      </a:hlink>
      <a:folHlink>
        <a:srgbClr val="7B6B4C"/>
      </a:folHlink>
    </a:clrScheme>
    <a:fontScheme name="Avenir">
      <a:majorFont>
        <a:latin typeface="Avenir Next LT Pro"/>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ncaseVTI" id="{C293990F-FDB3-4ED3-8175-FB79CE5A2A12}" vid="{A5662C19-271F-459F-B4ED-861A9823764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7FDB06EA5AB7D4BB6BC3D0068F402AA" ma:contentTypeVersion="19" ma:contentTypeDescription="Create a new document." ma:contentTypeScope="" ma:versionID="54a6c1ee862a1f0f59a3de5c6494d3a1">
  <xsd:schema xmlns:xsd="http://www.w3.org/2001/XMLSchema" xmlns:xs="http://www.w3.org/2001/XMLSchema" xmlns:p="http://schemas.microsoft.com/office/2006/metadata/properties" xmlns:ns2="f27e5b5e-bf38-437c-a1b0-fe5d8f1ef7f9" xmlns:ns3="d0dec79c-f692-4b46-94a3-cb267eea0687" targetNamespace="http://schemas.microsoft.com/office/2006/metadata/properties" ma:root="true" ma:fieldsID="a2da9066d4ea9375ee8e813df8938eb3" ns2:_="" ns3:_="">
    <xsd:import namespace="f27e5b5e-bf38-437c-a1b0-fe5d8f1ef7f9"/>
    <xsd:import namespace="d0dec79c-f692-4b46-94a3-cb267eea068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OCR"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7e5b5e-bf38-437c-a1b0-fe5d8f1ef7f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612546b-a1c1-4edc-97c1-bf132fe4298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0dec79c-f692-4b46-94a3-cb267eea0687"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46ce8ec-3cce-4476-98bf-69a5e4670578}" ma:internalName="TaxCatchAll" ma:showField="CatchAllData" ma:web="d0dec79c-f692-4b46-94a3-cb267eea068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27e5b5e-bf38-437c-a1b0-fe5d8f1ef7f9">
      <Terms xmlns="http://schemas.microsoft.com/office/infopath/2007/PartnerControls"/>
    </lcf76f155ced4ddcb4097134ff3c332f>
    <TaxCatchAll xmlns="d0dec79c-f692-4b46-94a3-cb267eea0687" xsi:nil="true"/>
  </documentManagement>
</p:properties>
</file>

<file path=customXml/itemProps1.xml><?xml version="1.0" encoding="utf-8"?>
<ds:datastoreItem xmlns:ds="http://schemas.openxmlformats.org/officeDocument/2006/customXml" ds:itemID="{D5762FCF-7C1F-47DE-9B80-7CD8F12E6E14}">
  <ds:schemaRefs>
    <ds:schemaRef ds:uri="http://schemas.microsoft.com/sharepoint/v3/contenttype/forms"/>
  </ds:schemaRefs>
</ds:datastoreItem>
</file>

<file path=customXml/itemProps2.xml><?xml version="1.0" encoding="utf-8"?>
<ds:datastoreItem xmlns:ds="http://schemas.openxmlformats.org/officeDocument/2006/customXml" ds:itemID="{BE714574-C133-4BB2-AC7B-474C11D36F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27e5b5e-bf38-437c-a1b0-fe5d8f1ef7f9"/>
    <ds:schemaRef ds:uri="d0dec79c-f692-4b46-94a3-cb267eea068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14C381F-97B7-4979-A003-B92D3284F2F2}">
  <ds:schemaRefs>
    <ds:schemaRef ds:uri="http://schemas.microsoft.com/office/2006/metadata/properties"/>
    <ds:schemaRef ds:uri="http://schemas.microsoft.com/office/infopath/2007/PartnerControls"/>
    <ds:schemaRef ds:uri="f27e5b5e-bf38-437c-a1b0-fe5d8f1ef7f9"/>
    <ds:schemaRef ds:uri="d0dec79c-f692-4b46-94a3-cb267eea0687"/>
  </ds:schemaRefs>
</ds:datastoreItem>
</file>

<file path=docProps/app.xml><?xml version="1.0" encoding="utf-8"?>
<Properties xmlns="http://schemas.openxmlformats.org/officeDocument/2006/extended-properties" xmlns:vt="http://schemas.openxmlformats.org/officeDocument/2006/docPropsVTypes">
  <TotalTime>7828</TotalTime>
  <Words>1779</Words>
  <Application>Microsoft Office PowerPoint</Application>
  <PresentationFormat>Widescreen</PresentationFormat>
  <Paragraphs>126</Paragraphs>
  <Slides>10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Aptos</vt:lpstr>
      <vt:lpstr>Arial</vt:lpstr>
      <vt:lpstr>Avenir Next LT Pro</vt:lpstr>
      <vt:lpstr>Avenir Next LT Pro Light</vt:lpstr>
      <vt:lpstr>Times New Roman</vt:lpstr>
      <vt:lpstr>EncaseVTI</vt:lpstr>
      <vt:lpstr>Embracing Neurodiversity in Community Engagement</vt:lpstr>
      <vt:lpstr>Agenda</vt:lpstr>
      <vt:lpstr>What is neurodiversity?</vt:lpstr>
      <vt:lpstr>Spiky profiles</vt:lpstr>
      <vt:lpstr>Strengths</vt:lpstr>
      <vt:lpstr>Challenges</vt:lpstr>
      <vt:lpstr>Community engagement: what to consider</vt:lpstr>
      <vt:lpstr>Community engagement: what to consider</vt:lpstr>
      <vt:lpstr>Free guide</vt:lpstr>
      <vt:lpstr>Contact 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Career clarity</dc:title>
  <dc:creator>Aileen Carson</dc:creator>
  <cp:lastModifiedBy>craig watson</cp:lastModifiedBy>
  <cp:revision>7</cp:revision>
  <cp:lastPrinted>2026-06-02T13:42:00Z</cp:lastPrinted>
  <dcterms:created xsi:type="dcterms:W3CDTF">2023-11-17T16:36:37Z</dcterms:created>
  <dcterms:modified xsi:type="dcterms:W3CDTF">2026-06-16T15:36:32Z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0x01010047FDB06EA5AB7D4BB6BC3D0068F402AA</vt:lpwstr>
  </property>
</Properties>
</file>