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DE92-A624-43C0-B0E8-04D6D994C93C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039-7202-4A5B-9469-B742222A2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6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DE92-A624-43C0-B0E8-04D6D994C93C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039-7202-4A5B-9469-B742222A2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9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DE92-A624-43C0-B0E8-04D6D994C93C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039-7202-4A5B-9469-B742222A2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3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DE92-A624-43C0-B0E8-04D6D994C93C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039-7202-4A5B-9469-B742222A2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27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DE92-A624-43C0-B0E8-04D6D994C93C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039-7202-4A5B-9469-B742222A2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6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DE92-A624-43C0-B0E8-04D6D994C93C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039-7202-4A5B-9469-B742222A2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4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DE92-A624-43C0-B0E8-04D6D994C93C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039-7202-4A5B-9469-B742222A2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4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DE92-A624-43C0-B0E8-04D6D994C93C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039-7202-4A5B-9469-B742222A2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4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DE92-A624-43C0-B0E8-04D6D994C93C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039-7202-4A5B-9469-B742222A2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19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DE92-A624-43C0-B0E8-04D6D994C93C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039-7202-4A5B-9469-B742222A2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0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DE92-A624-43C0-B0E8-04D6D994C93C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1039-7202-4A5B-9469-B742222A2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55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2DE92-A624-43C0-B0E8-04D6D994C93C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E1039-7202-4A5B-9469-B742222A2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22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96944" cy="2304257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</a:rPr>
              <a:t>Hawthorn Housing Co-operative </a:t>
            </a:r>
            <a:br>
              <a:rPr lang="en-GB" sz="4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</a:rPr>
              <a:t>and Digital Inclusion</a:t>
            </a:r>
            <a:endParaRPr lang="en-GB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colin\AppData\Local\Microsoft\Windows\Temporary Internet Files\Content.Outlook\CEEQ9N63\MURAL 1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204864"/>
            <a:ext cx="7056784" cy="44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Digital inclusion –</a:t>
            </a:r>
            <a:b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A step back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/>
              <a:t>Support/advice from Scottish Government</a:t>
            </a:r>
          </a:p>
          <a:p>
            <a:r>
              <a:rPr lang="en-GB" b="1" dirty="0" smtClean="0"/>
              <a:t>Invest more time to inform proposal</a:t>
            </a:r>
          </a:p>
          <a:p>
            <a:r>
              <a:rPr lang="en-GB" b="1" dirty="0" smtClean="0"/>
              <a:t>Survey  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will support applications for funding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To establish current use &amp; raise awareness</a:t>
            </a:r>
          </a:p>
          <a:p>
            <a:r>
              <a:rPr lang="en-GB" b="1" dirty="0" smtClean="0"/>
              <a:t>Assist us to get it right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specifying</a:t>
            </a:r>
          </a:p>
          <a:p>
            <a:r>
              <a:rPr lang="en-GB" b="1" dirty="0" smtClean="0"/>
              <a:t>Ongoing support  from Government</a:t>
            </a:r>
          </a:p>
          <a:p>
            <a:r>
              <a:rPr lang="en-GB" b="1" dirty="0" smtClean="0"/>
              <a:t> Small RSLs can have big ambitions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Ensure you have support in place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Caution can be healthy</a:t>
            </a:r>
          </a:p>
          <a:p>
            <a:pPr lvl="1"/>
            <a:endParaRPr lang="en-GB" b="1" dirty="0" smtClean="0"/>
          </a:p>
        </p:txBody>
      </p:sp>
      <p:pic>
        <p:nvPicPr>
          <p:cNvPr id="4" name="Picture 3" descr="C:\Users\colin\AppData\Local\Microsoft\Windows\Temporary Internet Files\Content.Outlook\CEEQ9N63\HAWHOUSI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6176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686">
            <a:off x="6608768" y="2194620"/>
            <a:ext cx="2124691" cy="43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The plan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A bit of background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Our ‘Strategy’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What we have done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What we hope to do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C:\Users\colin\AppData\Local\Microsoft\Windows\Temporary Internet Files\Content.Outlook\CEEQ9N63\HAWHOUSI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6176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007">
            <a:off x="4312430" y="1701416"/>
            <a:ext cx="4039801" cy="2881508"/>
          </a:xfrm>
          <a:prstGeom prst="rect">
            <a:avLst/>
          </a:prstGeom>
        </p:spPr>
      </p:pic>
      <p:pic>
        <p:nvPicPr>
          <p:cNvPr id="16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403156" cy="1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1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Hawthorn Housing Co-operative</a:t>
            </a:r>
            <a:endParaRPr lang="en-GB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Small</a:t>
            </a:r>
          </a:p>
          <a:p>
            <a:r>
              <a:rPr lang="en-GB" b="1" dirty="0" smtClean="0"/>
              <a:t>Compact</a:t>
            </a:r>
          </a:p>
          <a:p>
            <a:r>
              <a:rPr lang="en-GB" b="1" dirty="0" smtClean="0"/>
              <a:t>Possilpark</a:t>
            </a:r>
          </a:p>
          <a:p>
            <a:r>
              <a:rPr lang="en-GB" b="1" dirty="0" smtClean="0"/>
              <a:t>Very much community controlled</a:t>
            </a:r>
          </a:p>
          <a:p>
            <a:r>
              <a:rPr lang="en-GB" b="1" dirty="0" smtClean="0"/>
              <a:t>Close knit, 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extended families, 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but changing</a:t>
            </a:r>
          </a:p>
          <a:p>
            <a:r>
              <a:rPr lang="en-GB" b="1" dirty="0" smtClean="0"/>
              <a:t>Always been assessed as very deprived</a:t>
            </a:r>
          </a:p>
          <a:p>
            <a:endParaRPr lang="en-GB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 descr="C:\Users\colin\AppData\Local\Microsoft\Windows\Temporary Internet Files\Content.Outlook\CEEQ9N63\HAWHOUSI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6176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2701">
            <a:off x="6167312" y="2618600"/>
            <a:ext cx="3052100" cy="22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Our approach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3 strands</a:t>
            </a:r>
          </a:p>
          <a:p>
            <a:pPr lvl="1"/>
            <a:r>
              <a:rPr lang="en-GB" b="1" dirty="0" smtClean="0"/>
              <a:t>Improving our efficiency</a:t>
            </a:r>
          </a:p>
          <a:p>
            <a:pPr lvl="2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‘</a:t>
            </a:r>
            <a:r>
              <a:rPr lang="en-GB" b="1" dirty="0" err="1" smtClean="0">
                <a:solidFill>
                  <a:schemeClr val="accent3">
                    <a:lumMod val="75000"/>
                  </a:schemeClr>
                </a:solidFill>
              </a:rPr>
              <a:t>Paperlight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’</a:t>
            </a:r>
          </a:p>
          <a:p>
            <a:pPr lvl="2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Committee</a:t>
            </a:r>
          </a:p>
          <a:p>
            <a:pPr lvl="1"/>
            <a:r>
              <a:rPr lang="en-GB" b="1" dirty="0" smtClean="0"/>
              <a:t>Improving communication with customers</a:t>
            </a:r>
          </a:p>
          <a:p>
            <a:pPr lvl="1"/>
            <a:r>
              <a:rPr lang="en-GB" b="1" dirty="0" smtClean="0"/>
              <a:t>Digital inclusion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C:\Users\colin\AppData\Local\Microsoft\Windows\Temporary Internet Files\Content.Outlook\CEEQ9N63\HAWHOUSI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6176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4021">
            <a:off x="5231855" y="1886862"/>
            <a:ext cx="3271248" cy="229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Improving our efficiency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8229600" cy="4525963"/>
          </a:xfrm>
        </p:spPr>
        <p:txBody>
          <a:bodyPr/>
          <a:lstStyle/>
          <a:p>
            <a:r>
              <a:rPr lang="en-GB" b="1" dirty="0" err="1" smtClean="0"/>
              <a:t>Paperlight</a:t>
            </a:r>
            <a:endParaRPr lang="en-GB" b="1" dirty="0" smtClean="0"/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Gradual rather than big bang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Allocations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House files 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Opportunistic</a:t>
            </a:r>
          </a:p>
          <a:p>
            <a:r>
              <a:rPr lang="en-GB" b="1" dirty="0" smtClean="0"/>
              <a:t>Committee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Screen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Tablets</a:t>
            </a:r>
          </a:p>
          <a:p>
            <a:pPr lvl="1"/>
            <a:endParaRPr lang="en-GB" dirty="0"/>
          </a:p>
        </p:txBody>
      </p:sp>
      <p:pic>
        <p:nvPicPr>
          <p:cNvPr id="4" name="Picture 3" descr="C:\Users\colin\AppData\Local\Microsoft\Windows\Temporary Internet Files\Content.Outlook\CEEQ9N63\HAWHOUSI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6176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235">
            <a:off x="3823940" y="3284983"/>
            <a:ext cx="4886004" cy="22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Communicating with </a:t>
            </a:r>
            <a:b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Customers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Not all about social media</a:t>
            </a:r>
          </a:p>
          <a:p>
            <a:pPr lvl="1"/>
            <a:r>
              <a:rPr lang="en-GB" sz="2600" b="1" dirty="0" smtClean="0">
                <a:solidFill>
                  <a:schemeClr val="accent3">
                    <a:lumMod val="75000"/>
                  </a:schemeClr>
                </a:solidFill>
              </a:rPr>
              <a:t>Noticeboards and talking</a:t>
            </a:r>
            <a:endParaRPr lang="en-GB" sz="26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b="1" dirty="0" smtClean="0"/>
              <a:t>Some media better than others</a:t>
            </a:r>
          </a:p>
          <a:p>
            <a:pPr lvl="1"/>
            <a:r>
              <a:rPr lang="en-GB" sz="2600" b="1" dirty="0">
                <a:solidFill>
                  <a:schemeClr val="accent3">
                    <a:lumMod val="75000"/>
                  </a:schemeClr>
                </a:solidFill>
              </a:rPr>
              <a:t>Facebook</a:t>
            </a:r>
          </a:p>
          <a:p>
            <a:pPr lvl="1"/>
            <a:r>
              <a:rPr lang="en-GB" sz="2600" b="1" dirty="0">
                <a:solidFill>
                  <a:schemeClr val="accent3">
                    <a:lumMod val="75000"/>
                  </a:schemeClr>
                </a:solidFill>
              </a:rPr>
              <a:t>Phone app</a:t>
            </a:r>
          </a:p>
          <a:p>
            <a:pPr lvl="1"/>
            <a:r>
              <a:rPr lang="en-GB" sz="2600" b="1" dirty="0" smtClean="0">
                <a:solidFill>
                  <a:schemeClr val="accent3">
                    <a:lumMod val="75000"/>
                  </a:schemeClr>
                </a:solidFill>
              </a:rPr>
              <a:t>Website</a:t>
            </a:r>
            <a:endParaRPr lang="en-GB" sz="26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GB" sz="2600" b="1" dirty="0" smtClean="0">
                <a:solidFill>
                  <a:schemeClr val="accent3">
                    <a:lumMod val="75000"/>
                  </a:schemeClr>
                </a:solidFill>
              </a:rPr>
              <a:t>Twitter</a:t>
            </a:r>
          </a:p>
          <a:p>
            <a:r>
              <a:rPr lang="en-GB" b="1" dirty="0" smtClean="0"/>
              <a:t>Don’t just use it to tell people what you want them to know</a:t>
            </a:r>
          </a:p>
          <a:p>
            <a:endParaRPr lang="en-GB" dirty="0" smtClean="0"/>
          </a:p>
        </p:txBody>
      </p:sp>
      <p:pic>
        <p:nvPicPr>
          <p:cNvPr id="4" name="Picture 3" descr="C:\Users\colin\AppData\Local\Microsoft\Windows\Temporary Internet Files\Content.Outlook\CEEQ9N63\HAWHOUSI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6176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681">
            <a:off x="6508289" y="1785607"/>
            <a:ext cx="2251769" cy="298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2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Digital Inclusion – </a:t>
            </a:r>
            <a:b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where we want to be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Always near bottom of deprivation indicators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Despite massive physical investment</a:t>
            </a:r>
          </a:p>
          <a:p>
            <a:r>
              <a:rPr lang="en-GB" b="1" dirty="0" smtClean="0"/>
              <a:t>Digital participation widening this gap 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Could it be used to narrow the gap?</a:t>
            </a:r>
          </a:p>
          <a:p>
            <a:r>
              <a:rPr lang="en-GB" b="1" dirty="0" smtClean="0"/>
              <a:t>Big, easy to understand goal</a:t>
            </a:r>
          </a:p>
          <a:p>
            <a:r>
              <a:rPr lang="en-GB" b="1" dirty="0" smtClean="0"/>
              <a:t>Every household to have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Free internet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Free kit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Training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C:\Users\colin\AppData\Local\Microsoft\Windows\Temporary Internet Files\Content.Outlook\CEEQ9N63\HAWHOUSI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6176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555">
            <a:off x="5485800" y="4232723"/>
            <a:ext cx="2689300" cy="216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3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Digital inclusion –</a:t>
            </a:r>
            <a:b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the benefits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600" b="1" dirty="0" smtClean="0"/>
              <a:t>Shopping</a:t>
            </a:r>
          </a:p>
          <a:p>
            <a:pPr lvl="1"/>
            <a:r>
              <a:rPr lang="en-GB" sz="2600" b="1" dirty="0" smtClean="0">
                <a:solidFill>
                  <a:schemeClr val="accent3">
                    <a:lumMod val="75000"/>
                  </a:schemeClr>
                </a:solidFill>
              </a:rPr>
              <a:t>Save £500 a year [£160k]</a:t>
            </a:r>
          </a:p>
          <a:p>
            <a:pPr lvl="1"/>
            <a:r>
              <a:rPr lang="en-GB" sz="2600" b="1" dirty="0" smtClean="0">
                <a:solidFill>
                  <a:schemeClr val="accent3">
                    <a:lumMod val="75000"/>
                  </a:schemeClr>
                </a:solidFill>
              </a:rPr>
              <a:t>Choice</a:t>
            </a:r>
          </a:p>
          <a:p>
            <a:pPr lvl="1"/>
            <a:r>
              <a:rPr lang="en-GB" sz="2600" b="1" dirty="0" smtClean="0">
                <a:solidFill>
                  <a:schemeClr val="accent3">
                    <a:lumMod val="75000"/>
                  </a:schemeClr>
                </a:solidFill>
              </a:rPr>
              <a:t>Delivery</a:t>
            </a:r>
          </a:p>
          <a:p>
            <a:r>
              <a:rPr lang="en-GB" sz="3600" b="1" dirty="0" smtClean="0"/>
              <a:t>Savings on landline rental</a:t>
            </a:r>
          </a:p>
          <a:p>
            <a:pPr lvl="1"/>
            <a:r>
              <a:rPr lang="en-GB" sz="2600" b="1" dirty="0" smtClean="0">
                <a:solidFill>
                  <a:schemeClr val="accent3">
                    <a:lumMod val="75000"/>
                  </a:schemeClr>
                </a:solidFill>
              </a:rPr>
              <a:t>£200 a year</a:t>
            </a:r>
          </a:p>
          <a:p>
            <a:r>
              <a:rPr lang="en-GB" sz="3600" b="1" dirty="0" smtClean="0"/>
              <a:t>Aspirations and opportunities</a:t>
            </a:r>
          </a:p>
          <a:p>
            <a:r>
              <a:rPr lang="en-GB" sz="3600" b="1" dirty="0" smtClean="0"/>
              <a:t>Jobs and benefits</a:t>
            </a:r>
          </a:p>
          <a:p>
            <a:r>
              <a:rPr lang="en-GB" sz="3600" b="1" dirty="0" smtClean="0"/>
              <a:t>Complaints  </a:t>
            </a:r>
          </a:p>
          <a:p>
            <a:pPr lvl="1"/>
            <a:r>
              <a:rPr lang="en-GB" sz="2600" b="1" dirty="0" smtClean="0">
                <a:solidFill>
                  <a:schemeClr val="accent3">
                    <a:lumMod val="75000"/>
                  </a:schemeClr>
                </a:solidFill>
              </a:rPr>
              <a:t>Empowering/directing resources</a:t>
            </a:r>
          </a:p>
          <a:p>
            <a:r>
              <a:rPr lang="en-GB" sz="3600" b="1" dirty="0" smtClean="0"/>
              <a:t>Family abroad</a:t>
            </a:r>
          </a:p>
          <a:p>
            <a:r>
              <a:rPr lang="en-GB" sz="3600" b="1" dirty="0" smtClean="0"/>
              <a:t>Fully participating in society</a:t>
            </a:r>
            <a:endParaRPr lang="en-GB" sz="3600" b="1" dirty="0"/>
          </a:p>
        </p:txBody>
      </p:sp>
      <p:pic>
        <p:nvPicPr>
          <p:cNvPr id="4" name="Picture 3" descr="C:\Users\colin\AppData\Local\Microsoft\Windows\Temporary Internet Files\Content.Outlook\CEEQ9N63\HAWHOUSI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6176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42" y="4077072"/>
            <a:ext cx="2987675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096">
            <a:off x="5813625" y="1776304"/>
            <a:ext cx="1613036" cy="21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Digital Inclusion –</a:t>
            </a:r>
            <a:b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Where we are at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Have a costed design </a:t>
            </a:r>
          </a:p>
          <a:p>
            <a:pPr lvl="1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4mb of free broadband to every house</a:t>
            </a:r>
            <a:r>
              <a:rPr lang="en-GB" dirty="0" smtClean="0"/>
              <a:t> </a:t>
            </a:r>
          </a:p>
          <a:p>
            <a:r>
              <a:rPr lang="en-GB" b="1" dirty="0" smtClean="0"/>
              <a:t>Have access to training</a:t>
            </a:r>
          </a:p>
          <a:p>
            <a:r>
              <a:rPr lang="en-GB" b="1" dirty="0" smtClean="0"/>
              <a:t>Identified the kit we would provide</a:t>
            </a:r>
          </a:p>
          <a:p>
            <a:r>
              <a:rPr lang="en-GB" b="1" dirty="0" smtClean="0"/>
              <a:t>Standard pack of tablet, 4mb broadband </a:t>
            </a:r>
          </a:p>
          <a:p>
            <a:pPr marL="0" indent="0">
              <a:buNone/>
            </a:pPr>
            <a:r>
              <a:rPr lang="en-GB" b="1" dirty="0" smtClean="0"/>
              <a:t>    and basic training </a:t>
            </a:r>
          </a:p>
          <a:p>
            <a:pPr lvl="1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£230 a house</a:t>
            </a:r>
          </a:p>
          <a:p>
            <a:r>
              <a:rPr lang="en-GB" b="1" dirty="0" smtClean="0"/>
              <a:t>But, is it appropriate and access to funding</a:t>
            </a:r>
          </a:p>
          <a:p>
            <a:endParaRPr lang="en-GB" dirty="0"/>
          </a:p>
        </p:txBody>
      </p:sp>
      <p:pic>
        <p:nvPicPr>
          <p:cNvPr id="4" name="Picture 3" descr="C:\Users\colin\AppData\Local\Microsoft\Windows\Temporary Internet Files\Content.Outlook\CEEQ9N63\HAWHOUSI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6176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8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293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Hawthorn Housing Co-operative  and Digital Inclusion</vt:lpstr>
      <vt:lpstr>The plan</vt:lpstr>
      <vt:lpstr>Hawthorn Housing Co-operative</vt:lpstr>
      <vt:lpstr>Our approach</vt:lpstr>
      <vt:lpstr>Improving our efficiency</vt:lpstr>
      <vt:lpstr>Communicating with  Customers</vt:lpstr>
      <vt:lpstr>Digital Inclusion –  where we want to be</vt:lpstr>
      <vt:lpstr>Digital inclusion – the benefits</vt:lpstr>
      <vt:lpstr>Digital Inclusion – Where we are at</vt:lpstr>
      <vt:lpstr>Digital inclusion – A step back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Turnbull</dc:creator>
  <cp:lastModifiedBy>BGannon</cp:lastModifiedBy>
  <cp:revision>22</cp:revision>
  <dcterms:created xsi:type="dcterms:W3CDTF">2016-10-14T08:46:45Z</dcterms:created>
  <dcterms:modified xsi:type="dcterms:W3CDTF">2016-10-24T15:43:14Z</dcterms:modified>
</cp:coreProperties>
</file>